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0"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adin Addas" initials="AA" lastIdx="1" clrIdx="0">
    <p:extLst>
      <p:ext uri="{19B8F6BF-5375-455C-9EA6-DF929625EA0E}">
        <p15:presenceInfo xmlns:p15="http://schemas.microsoft.com/office/powerpoint/2012/main" userId="Alaadin Add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B3A4A-44EA-4594-A915-1EF8C301BD87}" v="126" dt="2021-01-29T07:43:02.522"/>
  </p1510:revLst>
</p1510:revInfo>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A3C8-3DC2-4F92-AC4B-50200817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C7B17FF-2445-487D-91CE-C052DBC0A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CA4EB79-E7F0-4DEA-BDD4-EF152D9A341B}"/>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71115522-CE36-4556-8BED-A9445DF16A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51C79E-C0A1-44DE-97B9-88E5280CA5B7}"/>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03609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2067-A92A-455A-98D1-4E0F2701D5E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1C7147-7F2E-4908-BFCC-4CBE927591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67A2C40-067C-44C4-89B1-B0F6BA81B9FB}"/>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14015864-0810-4FB9-A126-81D70BA6E1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B79E4F5-89D6-4293-BCDE-C9B39D0AAD65}"/>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8740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BB9ACC-4837-4C17-812B-B2688B8A11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AA4830A-A667-4258-8E3F-311D1237B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FB5E9B-A372-4E3A-883B-CD601848248F}"/>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CB31A547-A704-4415-8C27-6D43DA14C1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B369646-6F97-43CB-93D5-44C4EBBA3012}"/>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97642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B7CF-7C9C-43AC-94C2-20EF6F5F3A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0A70E0-6042-41F9-A98D-086644846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21E308-F071-4D77-B2DA-A0C9EE8AE012}"/>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956FC976-9C14-47B6-9CD7-9B6EFAB64F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4EC187C-60D0-442F-9947-A8B2ABC17574}"/>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388366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6732-3AC3-4F24-A96A-2AB9C9ED8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6C4ABED-1170-48CA-BFAD-F77E28AF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3BF27-B68E-4F51-829C-6E1A0404C3A9}"/>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FC7EAC28-F637-4885-BFFE-B4684ADBE6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F4B8C8-BCF1-4588-A798-0AE6215B630D}"/>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53928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B80E-CF05-413E-A6E6-CAEE3E523CB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62F3E7-D94F-44B1-9783-39EBADCDD2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79AED9E-B035-41D4-A00A-0634407C34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6AC6A7A-D4CA-4C13-A508-285F1957227C}"/>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6" name="Footer Placeholder 5">
            <a:extLst>
              <a:ext uri="{FF2B5EF4-FFF2-40B4-BE49-F238E27FC236}">
                <a16:creationId xmlns:a16="http://schemas.microsoft.com/office/drawing/2014/main" id="{DE2037C0-C859-4581-9EC1-606EAFA6DF4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9731447-C777-480C-8B46-7D23FEFD0DFE}"/>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143551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60D-09FA-443F-B440-031B88AFE61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02B6BA-82B5-4921-B558-D00550BB53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F9B32C-88A2-4E84-B851-8FCDB53D67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AC5A285-8E93-4140-A5ED-159638EB9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39917-D004-45E9-A5D0-DEC36302B2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0E318D2-9058-4087-B383-B1C987B37CC6}"/>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8" name="Footer Placeholder 7">
            <a:extLst>
              <a:ext uri="{FF2B5EF4-FFF2-40B4-BE49-F238E27FC236}">
                <a16:creationId xmlns:a16="http://schemas.microsoft.com/office/drawing/2014/main" id="{94A344BD-A1AC-43FB-A25A-2282DA32EFD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BBA0684-F847-4619-A138-31B351B08B8D}"/>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53463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0FDA-3751-4D6E-9C2A-00CCAF22D14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05DAE0A-2A75-4D51-94B5-C05D887D4CB5}"/>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4" name="Footer Placeholder 3">
            <a:extLst>
              <a:ext uri="{FF2B5EF4-FFF2-40B4-BE49-F238E27FC236}">
                <a16:creationId xmlns:a16="http://schemas.microsoft.com/office/drawing/2014/main" id="{F0C9C5B7-E6FD-485B-94D8-A5F3A326F39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CAE1808-636F-4157-9895-4C12AAC35629}"/>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33083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562A7-EF4C-4A56-B431-ED961F3DFFA7}"/>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3" name="Footer Placeholder 2">
            <a:extLst>
              <a:ext uri="{FF2B5EF4-FFF2-40B4-BE49-F238E27FC236}">
                <a16:creationId xmlns:a16="http://schemas.microsoft.com/office/drawing/2014/main" id="{14A47FB9-2A55-405F-A077-408261A61FE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4F11A11-AB89-40A5-BAB1-44297161056A}"/>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9226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E8BB-731D-46F1-A1BF-2CD6A9F6EE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1AE7588-C645-44E7-A7D7-BD1336BD4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5DBFCC7-DE3B-4DC6-9D26-1DF7A155C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FF990-C6B9-4878-B902-8620C9268A1F}"/>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6" name="Footer Placeholder 5">
            <a:extLst>
              <a:ext uri="{FF2B5EF4-FFF2-40B4-BE49-F238E27FC236}">
                <a16:creationId xmlns:a16="http://schemas.microsoft.com/office/drawing/2014/main" id="{65A87FF6-B8D0-4203-8E13-0D150C304EC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B511EB7-1766-468D-9491-C09E0696A2B4}"/>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172667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4926-E6C8-4D07-9DFA-961B492A9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811712-7B81-44AF-BFD1-C3C476894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31906FA-407E-4F9D-AF36-95913B68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C23F5-5FE0-44A1-BEEC-D35AABA4EC56}"/>
              </a:ext>
            </a:extLst>
          </p:cNvPr>
          <p:cNvSpPr>
            <a:spLocks noGrp="1"/>
          </p:cNvSpPr>
          <p:nvPr>
            <p:ph type="dt" sz="half" idx="10"/>
          </p:nvPr>
        </p:nvSpPr>
        <p:spPr/>
        <p:txBody>
          <a:bodyPr/>
          <a:lstStyle/>
          <a:p>
            <a:fld id="{DC873E8D-534B-4E86-A92D-3FBF19C399DD}" type="datetimeFigureOut">
              <a:rPr lang="en-CA" smtClean="0"/>
              <a:t>2021-01-29</a:t>
            </a:fld>
            <a:endParaRPr lang="en-CA"/>
          </a:p>
        </p:txBody>
      </p:sp>
      <p:sp>
        <p:nvSpPr>
          <p:cNvPr id="6" name="Footer Placeholder 5">
            <a:extLst>
              <a:ext uri="{FF2B5EF4-FFF2-40B4-BE49-F238E27FC236}">
                <a16:creationId xmlns:a16="http://schemas.microsoft.com/office/drawing/2014/main" id="{EAFBA2EE-7EB3-444B-8450-6966974B979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1BF8BEE-6EB3-4270-8CEB-556D98BF7B97}"/>
              </a:ext>
            </a:extLst>
          </p:cNvPr>
          <p:cNvSpPr>
            <a:spLocks noGrp="1"/>
          </p:cNvSpPr>
          <p:nvPr>
            <p:ph type="sldNum" sz="quarter" idx="12"/>
          </p:nvPr>
        </p:nvSpPr>
        <p:spPr/>
        <p:txBody>
          <a:bodyPr/>
          <a:lstStyle/>
          <a:p>
            <a:fld id="{AD39DBEE-B09D-484F-9064-B4D950C25E08}" type="slidenum">
              <a:rPr lang="en-CA" smtClean="0"/>
              <a:t>‹#›</a:t>
            </a:fld>
            <a:endParaRPr lang="en-CA"/>
          </a:p>
        </p:txBody>
      </p:sp>
    </p:spTree>
    <p:extLst>
      <p:ext uri="{BB962C8B-B14F-4D97-AF65-F5344CB8AC3E}">
        <p14:creationId xmlns:p14="http://schemas.microsoft.com/office/powerpoint/2010/main" val="282643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A96FA-D1A1-4306-8575-BB8A01E027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656C1CA-C4B2-497C-9626-314696BE7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A793C6-E916-4827-8DB4-7F5570A652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73E8D-534B-4E86-A92D-3FBF19C399DD}" type="datetimeFigureOut">
              <a:rPr lang="en-CA" smtClean="0"/>
              <a:t>2021-01-29</a:t>
            </a:fld>
            <a:endParaRPr lang="en-CA"/>
          </a:p>
        </p:txBody>
      </p:sp>
      <p:sp>
        <p:nvSpPr>
          <p:cNvPr id="5" name="Footer Placeholder 4">
            <a:extLst>
              <a:ext uri="{FF2B5EF4-FFF2-40B4-BE49-F238E27FC236}">
                <a16:creationId xmlns:a16="http://schemas.microsoft.com/office/drawing/2014/main" id="{9EE945D7-23D6-4D45-8657-A9B200CAB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77CB1AE-531F-46D5-9E1C-E15525F78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9DBEE-B09D-484F-9064-B4D950C25E08}" type="slidenum">
              <a:rPr lang="en-CA" smtClean="0"/>
              <a:t>‹#›</a:t>
            </a:fld>
            <a:endParaRPr lang="en-CA"/>
          </a:p>
        </p:txBody>
      </p:sp>
    </p:spTree>
    <p:extLst>
      <p:ext uri="{BB962C8B-B14F-4D97-AF65-F5344CB8AC3E}">
        <p14:creationId xmlns:p14="http://schemas.microsoft.com/office/powerpoint/2010/main" val="3551684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C9128D9-61A9-4825-8A78-F2A2C7531F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A861B-B01D-42A4-94AC-EA7BFECDB8D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BD1A52F8-40DD-4160-ABB3-DBD10B1885B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Autofit/>
          </a:bodyPr>
          <a:lstStyle/>
          <a:p>
            <a:r>
              <a:rPr lang="en-US" sz="2000" dirty="0">
                <a:solidFill>
                  <a:srgbClr val="FFFFFF"/>
                </a:solidFill>
              </a:rPr>
              <a:t>Alaadin Addas</a:t>
            </a:r>
          </a:p>
          <a:p>
            <a:r>
              <a:rPr lang="en-US" sz="2000" dirty="0">
                <a:solidFill>
                  <a:srgbClr val="FFFFFF"/>
                </a:solidFill>
              </a:rPr>
              <a:t>Week 3</a:t>
            </a:r>
          </a:p>
          <a:p>
            <a:r>
              <a:rPr lang="en-US" sz="2000" dirty="0">
                <a:solidFill>
                  <a:srgbClr val="FFFFFF"/>
                </a:solidFill>
              </a:rPr>
              <a:t>Scheduling, C, &amp; Much More*</a:t>
            </a: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r>
              <a:rPr lang="en-US" sz="1000" dirty="0">
                <a:solidFill>
                  <a:srgbClr val="FFFFFF"/>
                </a:solidFill>
              </a:rPr>
              <a:t>*Not Really</a:t>
            </a:r>
            <a:endParaRPr lang="en-CA" sz="1000" dirty="0">
              <a:solidFill>
                <a:srgbClr val="FFFFFF"/>
              </a:solidFill>
            </a:endParaRPr>
          </a:p>
        </p:txBody>
      </p:sp>
    </p:spTree>
    <p:extLst>
      <p:ext uri="{BB962C8B-B14F-4D97-AF65-F5344CB8AC3E}">
        <p14:creationId xmlns:p14="http://schemas.microsoft.com/office/powerpoint/2010/main" val="17549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C25A-9035-4E30-9322-9B193AD6533A}"/>
              </a:ext>
            </a:extLst>
          </p:cNvPr>
          <p:cNvSpPr>
            <a:spLocks noGrp="1"/>
          </p:cNvSpPr>
          <p:nvPr>
            <p:ph type="title"/>
          </p:nvPr>
        </p:nvSpPr>
        <p:spPr/>
        <p:txBody>
          <a:bodyPr/>
          <a:lstStyle/>
          <a:p>
            <a:r>
              <a:rPr lang="en-US" dirty="0"/>
              <a:t>Scheduling Visualized - 5</a:t>
            </a:r>
            <a:endParaRPr lang="en-CA" dirty="0"/>
          </a:p>
        </p:txBody>
      </p:sp>
      <p:sp>
        <p:nvSpPr>
          <p:cNvPr id="3" name="Content Placeholder 2">
            <a:extLst>
              <a:ext uri="{FF2B5EF4-FFF2-40B4-BE49-F238E27FC236}">
                <a16:creationId xmlns:a16="http://schemas.microsoft.com/office/drawing/2014/main" id="{50FC00D3-7280-49B8-819D-D9F8956A459F}"/>
              </a:ext>
            </a:extLst>
          </p:cNvPr>
          <p:cNvSpPr>
            <a:spLocks noGrp="1"/>
          </p:cNvSpPr>
          <p:nvPr>
            <p:ph idx="1"/>
          </p:nvPr>
        </p:nvSpPr>
        <p:spPr>
          <a:xfrm>
            <a:off x="1047924" y="2255151"/>
            <a:ext cx="3901581" cy="2972878"/>
          </a:xfrm>
        </p:spPr>
        <p:txBody>
          <a:bodyPr>
            <a:normAutofit/>
          </a:bodyPr>
          <a:lstStyle/>
          <a:p>
            <a:pPr marL="0" indent="0" algn="ctr">
              <a:buNone/>
            </a:pPr>
            <a:r>
              <a:rPr lang="en-US" dirty="0"/>
              <a:t>When a running process becomes blocked and later reenters the RL, short-term scheduling is again applied to let the process compete for the CPU.</a:t>
            </a:r>
            <a:endParaRPr lang="en-CA" dirty="0"/>
          </a:p>
        </p:txBody>
      </p:sp>
      <p:pic>
        <p:nvPicPr>
          <p:cNvPr id="5" name="Picture 4">
            <a:extLst>
              <a:ext uri="{FF2B5EF4-FFF2-40B4-BE49-F238E27FC236}">
                <a16:creationId xmlns:a16="http://schemas.microsoft.com/office/drawing/2014/main" id="{B6FFDF70-5B0D-4A2E-A046-C963543C2B97}"/>
              </a:ext>
            </a:extLst>
          </p:cNvPr>
          <p:cNvPicPr>
            <a:picLocks noChangeAspect="1"/>
          </p:cNvPicPr>
          <p:nvPr/>
        </p:nvPicPr>
        <p:blipFill>
          <a:blip r:embed="rId2"/>
          <a:stretch>
            <a:fillRect/>
          </a:stretch>
        </p:blipFill>
        <p:spPr>
          <a:xfrm>
            <a:off x="5461188" y="1901605"/>
            <a:ext cx="5749955" cy="3679971"/>
          </a:xfrm>
          <a:prstGeom prst="rect">
            <a:avLst/>
          </a:prstGeom>
        </p:spPr>
      </p:pic>
    </p:spTree>
    <p:extLst>
      <p:ext uri="{BB962C8B-B14F-4D97-AF65-F5344CB8AC3E}">
        <p14:creationId xmlns:p14="http://schemas.microsoft.com/office/powerpoint/2010/main" val="546783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7E9C9B9-F2B7-4C41-ADED-90015BF450B4}"/>
              </a:ext>
            </a:extLst>
          </p:cNvPr>
          <p:cNvSpPr>
            <a:spLocks noGrp="1"/>
          </p:cNvSpPr>
          <p:nvPr>
            <p:ph type="title"/>
          </p:nvPr>
        </p:nvSpPr>
        <p:spPr>
          <a:xfrm>
            <a:off x="1014141" y="1450655"/>
            <a:ext cx="3932030" cy="3956690"/>
          </a:xfrm>
        </p:spPr>
        <p:txBody>
          <a:bodyPr anchor="ctr">
            <a:normAutofit/>
          </a:bodyPr>
          <a:lstStyle/>
          <a:p>
            <a:pPr algn="ctr"/>
            <a:r>
              <a:rPr lang="en-US" sz="6200" dirty="0">
                <a:solidFill>
                  <a:schemeClr val="bg1"/>
                </a:solidFill>
              </a:rPr>
              <a:t>Types of Schedulers</a:t>
            </a:r>
            <a:endParaRPr lang="en-CA" sz="62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6DA27E-C7B1-4D12-A672-B5781EBB3051}"/>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Non-Preemptive: A non-preemptive scheduling algorithm allows a running process to continue until the process terminates or blocks on a resource.</a:t>
            </a:r>
          </a:p>
          <a:p>
            <a:r>
              <a:rPr lang="en-US" sz="2000">
                <a:solidFill>
                  <a:schemeClr val="bg1"/>
                </a:solidFill>
              </a:rPr>
              <a:t>Preemptive: A preemptive scheduling algorithm may stop the currently running process and choose another process to run.</a:t>
            </a:r>
            <a:endParaRPr lang="en-CA" sz="2000">
              <a:solidFill>
                <a:schemeClr val="bg1"/>
              </a:solidFill>
            </a:endParaRPr>
          </a:p>
        </p:txBody>
      </p:sp>
    </p:spTree>
    <p:extLst>
      <p:ext uri="{BB962C8B-B14F-4D97-AF65-F5344CB8AC3E}">
        <p14:creationId xmlns:p14="http://schemas.microsoft.com/office/powerpoint/2010/main" val="261536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D086-DCE2-4FD5-BDA1-DC21CF55B12A}"/>
              </a:ext>
            </a:extLst>
          </p:cNvPr>
          <p:cNvSpPr>
            <a:spLocks noGrp="1"/>
          </p:cNvSpPr>
          <p:nvPr>
            <p:ph type="title"/>
          </p:nvPr>
        </p:nvSpPr>
        <p:spPr/>
        <p:txBody>
          <a:bodyPr/>
          <a:lstStyle/>
          <a:p>
            <a:r>
              <a:rPr lang="en-US" dirty="0"/>
              <a:t>Preemption Visualized</a:t>
            </a:r>
            <a:endParaRPr lang="en-CA" dirty="0"/>
          </a:p>
        </p:txBody>
      </p:sp>
      <p:pic>
        <p:nvPicPr>
          <p:cNvPr id="7" name="Picture 6">
            <a:extLst>
              <a:ext uri="{FF2B5EF4-FFF2-40B4-BE49-F238E27FC236}">
                <a16:creationId xmlns:a16="http://schemas.microsoft.com/office/drawing/2014/main" id="{0AD9B444-202B-400C-82BE-6E590C317CEB}"/>
              </a:ext>
            </a:extLst>
          </p:cNvPr>
          <p:cNvPicPr>
            <a:picLocks noChangeAspect="1"/>
          </p:cNvPicPr>
          <p:nvPr/>
        </p:nvPicPr>
        <p:blipFill>
          <a:blip r:embed="rId2"/>
          <a:stretch>
            <a:fillRect/>
          </a:stretch>
        </p:blipFill>
        <p:spPr>
          <a:xfrm>
            <a:off x="1756196" y="1617177"/>
            <a:ext cx="8679608" cy="4777694"/>
          </a:xfrm>
          <a:prstGeom prst="rect">
            <a:avLst/>
          </a:prstGeom>
        </p:spPr>
      </p:pic>
    </p:spTree>
    <p:extLst>
      <p:ext uri="{BB962C8B-B14F-4D97-AF65-F5344CB8AC3E}">
        <p14:creationId xmlns:p14="http://schemas.microsoft.com/office/powerpoint/2010/main" val="3391492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A1BA245-4395-46F4-A848-C2CA01330496}"/>
              </a:ext>
            </a:extLst>
          </p:cNvPr>
          <p:cNvSpPr>
            <a:spLocks noGrp="1"/>
          </p:cNvSpPr>
          <p:nvPr>
            <p:ph type="title"/>
          </p:nvPr>
        </p:nvSpPr>
        <p:spPr>
          <a:xfrm>
            <a:off x="1014141" y="1450655"/>
            <a:ext cx="3932030" cy="3956690"/>
          </a:xfrm>
        </p:spPr>
        <p:txBody>
          <a:bodyPr anchor="ctr">
            <a:normAutofit/>
          </a:bodyPr>
          <a:lstStyle/>
          <a:p>
            <a:pPr algn="ctr"/>
            <a:r>
              <a:rPr lang="en-US" sz="6200" dirty="0">
                <a:solidFill>
                  <a:schemeClr val="bg1"/>
                </a:solidFill>
              </a:rPr>
              <a:t>Priority &amp; Arbitration</a:t>
            </a:r>
            <a:endParaRPr lang="en-CA" sz="62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C3FA9F-1421-441B-BEC3-4D8BAF9975E0}"/>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Process Priority: The priority of a process (or thread) is a numerical value that indicates the importance of the process relative to other processes.</a:t>
            </a:r>
          </a:p>
          <a:p>
            <a:r>
              <a:rPr lang="en-US" sz="2000">
                <a:solidFill>
                  <a:schemeClr val="bg1"/>
                </a:solidFill>
              </a:rPr>
              <a:t>Arbitration Rule: The arbitration rule decides which process should proceed if two or more processes have the same priority.</a:t>
            </a:r>
          </a:p>
          <a:p>
            <a:endParaRPr lang="en-CA" sz="2000">
              <a:solidFill>
                <a:schemeClr val="bg1"/>
              </a:solidFill>
            </a:endParaRPr>
          </a:p>
        </p:txBody>
      </p:sp>
    </p:spTree>
    <p:extLst>
      <p:ext uri="{BB962C8B-B14F-4D97-AF65-F5344CB8AC3E}">
        <p14:creationId xmlns:p14="http://schemas.microsoft.com/office/powerpoint/2010/main" val="252834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4432-D272-4AA6-8400-D94583063480}"/>
              </a:ext>
            </a:extLst>
          </p:cNvPr>
          <p:cNvSpPr>
            <a:spLocks noGrp="1"/>
          </p:cNvSpPr>
          <p:nvPr>
            <p:ph type="title"/>
          </p:nvPr>
        </p:nvSpPr>
        <p:spPr/>
        <p:txBody>
          <a:bodyPr/>
          <a:lstStyle/>
          <a:p>
            <a:r>
              <a:rPr lang="en-US" dirty="0"/>
              <a:t>Priority Considerations (Short Term)</a:t>
            </a:r>
            <a:endParaRPr lang="en-CA" dirty="0"/>
          </a:p>
        </p:txBody>
      </p:sp>
      <p:graphicFrame>
        <p:nvGraphicFramePr>
          <p:cNvPr id="4" name="Table 3">
            <a:extLst>
              <a:ext uri="{FF2B5EF4-FFF2-40B4-BE49-F238E27FC236}">
                <a16:creationId xmlns:a16="http://schemas.microsoft.com/office/drawing/2014/main" id="{51168AB9-AF3C-45DA-AA4D-D84446DAA8E3}"/>
              </a:ext>
            </a:extLst>
          </p:cNvPr>
          <p:cNvGraphicFramePr>
            <a:graphicFrameLocks noGrp="1"/>
          </p:cNvGraphicFramePr>
          <p:nvPr>
            <p:extLst>
              <p:ext uri="{D42A27DB-BD31-4B8C-83A1-F6EECF244321}">
                <p14:modId xmlns:p14="http://schemas.microsoft.com/office/powerpoint/2010/main" val="1859335016"/>
              </p:ext>
            </p:extLst>
          </p:nvPr>
        </p:nvGraphicFramePr>
        <p:xfrm>
          <a:off x="1015067" y="1776079"/>
          <a:ext cx="10515600" cy="4741868"/>
        </p:xfrm>
        <a:graphic>
          <a:graphicData uri="http://schemas.openxmlformats.org/drawingml/2006/table">
            <a:tbl>
              <a:tblPr>
                <a:tableStyleId>{ED083AE6-46FA-4A59-8FB0-9F97EB10719F}</a:tableStyleId>
              </a:tblPr>
              <a:tblGrid>
                <a:gridCol w="1400962">
                  <a:extLst>
                    <a:ext uri="{9D8B030D-6E8A-4147-A177-3AD203B41FA5}">
                      <a16:colId xmlns:a16="http://schemas.microsoft.com/office/drawing/2014/main" val="2517061152"/>
                    </a:ext>
                  </a:extLst>
                </a:gridCol>
                <a:gridCol w="9114638">
                  <a:extLst>
                    <a:ext uri="{9D8B030D-6E8A-4147-A177-3AD203B41FA5}">
                      <a16:colId xmlns:a16="http://schemas.microsoft.com/office/drawing/2014/main" val="2403404951"/>
                    </a:ext>
                  </a:extLst>
                </a:gridCol>
              </a:tblGrid>
              <a:tr h="199754">
                <a:tc>
                  <a:txBody>
                    <a:bodyPr/>
                    <a:lstStyle/>
                    <a:p>
                      <a:r>
                        <a:rPr lang="en-CA" sz="1400" b="1">
                          <a:effectLst/>
                        </a:rPr>
                        <a:t>Parameter</a:t>
                      </a:r>
                    </a:p>
                  </a:txBody>
                  <a:tcPr marL="25741" marR="25741" marT="25741" marB="25741" anchor="ctr"/>
                </a:tc>
                <a:tc>
                  <a:txBody>
                    <a:bodyPr/>
                    <a:lstStyle/>
                    <a:p>
                      <a:r>
                        <a:rPr lang="en-CA" sz="1400" b="1" dirty="0">
                          <a:effectLst/>
                        </a:rPr>
                        <a:t>Explanation</a:t>
                      </a:r>
                    </a:p>
                  </a:txBody>
                  <a:tcPr marL="25741" marR="25741" marT="25741" marB="25741" anchor="ctr"/>
                </a:tc>
                <a:extLst>
                  <a:ext uri="{0D108BD9-81ED-4DB2-BD59-A6C34878D82A}">
                    <a16:rowId xmlns:a16="http://schemas.microsoft.com/office/drawing/2014/main" val="1872243904"/>
                  </a:ext>
                </a:extLst>
              </a:tr>
              <a:tr h="230644">
                <a:tc>
                  <a:txBody>
                    <a:bodyPr/>
                    <a:lstStyle/>
                    <a:p>
                      <a:r>
                        <a:rPr lang="en-CA" sz="1400" b="1">
                          <a:effectLst/>
                        </a:rPr>
                        <a:t>Arrival</a:t>
                      </a:r>
                    </a:p>
                  </a:txBody>
                  <a:tcPr marL="41186" marR="41186" marT="41186" marB="41186" anchor="ctr"/>
                </a:tc>
                <a:tc>
                  <a:txBody>
                    <a:bodyPr/>
                    <a:lstStyle/>
                    <a:p>
                      <a:r>
                        <a:rPr lang="en-US" sz="1400" dirty="0">
                          <a:effectLst/>
                        </a:rPr>
                        <a:t>The point in time when the process enters the RL.</a:t>
                      </a:r>
                    </a:p>
                  </a:txBody>
                  <a:tcPr marL="41186" marR="41186" marT="41186" marB="41186" anchor="ctr"/>
                </a:tc>
                <a:extLst>
                  <a:ext uri="{0D108BD9-81ED-4DB2-BD59-A6C34878D82A}">
                    <a16:rowId xmlns:a16="http://schemas.microsoft.com/office/drawing/2014/main" val="4026368583"/>
                  </a:ext>
                </a:extLst>
              </a:tr>
              <a:tr h="527185">
                <a:tc>
                  <a:txBody>
                    <a:bodyPr/>
                    <a:lstStyle/>
                    <a:p>
                      <a:r>
                        <a:rPr lang="en-CA" sz="1400" b="1">
                          <a:effectLst/>
                        </a:rPr>
                        <a:t>Departure</a:t>
                      </a:r>
                    </a:p>
                  </a:txBody>
                  <a:tcPr marL="41186" marR="41186" marT="41186" marB="41186" anchor="ctr"/>
                </a:tc>
                <a:tc>
                  <a:txBody>
                    <a:bodyPr/>
                    <a:lstStyle/>
                    <a:p>
                      <a:r>
                        <a:rPr lang="en-US" sz="1400">
                          <a:effectLst/>
                        </a:rPr>
                        <a:t>The point in time when the process leaves the RL by entering the blocked or suspended state, or by terminating all work.</a:t>
                      </a:r>
                    </a:p>
                  </a:txBody>
                  <a:tcPr marL="41186" marR="41186" marT="41186" marB="41186" anchor="ctr"/>
                </a:tc>
                <a:extLst>
                  <a:ext uri="{0D108BD9-81ED-4DB2-BD59-A6C34878D82A}">
                    <a16:rowId xmlns:a16="http://schemas.microsoft.com/office/drawing/2014/main" val="3119132454"/>
                  </a:ext>
                </a:extLst>
              </a:tr>
              <a:tr h="378914">
                <a:tc>
                  <a:txBody>
                    <a:bodyPr/>
                    <a:lstStyle/>
                    <a:p>
                      <a:r>
                        <a:rPr lang="en-CA" sz="1400" b="1">
                          <a:effectLst/>
                        </a:rPr>
                        <a:t>Attained CPU time</a:t>
                      </a:r>
                    </a:p>
                  </a:txBody>
                  <a:tcPr marL="41186" marR="41186" marT="41186" marB="41186" anchor="ctr"/>
                </a:tc>
                <a:tc>
                  <a:txBody>
                    <a:bodyPr/>
                    <a:lstStyle/>
                    <a:p>
                      <a:r>
                        <a:rPr lang="en-US" sz="1400">
                          <a:effectLst/>
                        </a:rPr>
                        <a:t>The amount of CPU time used by the process since arrival.</a:t>
                      </a:r>
                    </a:p>
                  </a:txBody>
                  <a:tcPr marL="41186" marR="41186" marT="41186" marB="41186" anchor="ctr"/>
                </a:tc>
                <a:extLst>
                  <a:ext uri="{0D108BD9-81ED-4DB2-BD59-A6C34878D82A}">
                    <a16:rowId xmlns:a16="http://schemas.microsoft.com/office/drawing/2014/main" val="515684753"/>
                  </a:ext>
                </a:extLst>
              </a:tr>
              <a:tr h="378914">
                <a:tc>
                  <a:txBody>
                    <a:bodyPr/>
                    <a:lstStyle/>
                    <a:p>
                      <a:r>
                        <a:rPr lang="en-CA" sz="1400" b="1">
                          <a:effectLst/>
                        </a:rPr>
                        <a:t>Real time in system</a:t>
                      </a:r>
                    </a:p>
                  </a:txBody>
                  <a:tcPr marL="41186" marR="41186" marT="41186" marB="41186" anchor="ctr"/>
                </a:tc>
                <a:tc>
                  <a:txBody>
                    <a:bodyPr/>
                    <a:lstStyle/>
                    <a:p>
                      <a:r>
                        <a:rPr lang="en-US" sz="1400">
                          <a:effectLst/>
                        </a:rPr>
                        <a:t>The amount of actual time the process has spent in the system since arrival.</a:t>
                      </a:r>
                    </a:p>
                  </a:txBody>
                  <a:tcPr marL="41186" marR="41186" marT="41186" marB="41186" anchor="ctr"/>
                </a:tc>
                <a:extLst>
                  <a:ext uri="{0D108BD9-81ED-4DB2-BD59-A6C34878D82A}">
                    <a16:rowId xmlns:a16="http://schemas.microsoft.com/office/drawing/2014/main" val="4035370112"/>
                  </a:ext>
                </a:extLst>
              </a:tr>
              <a:tr h="675456">
                <a:tc>
                  <a:txBody>
                    <a:bodyPr/>
                    <a:lstStyle/>
                    <a:p>
                      <a:r>
                        <a:rPr lang="en-CA" sz="1400" b="1">
                          <a:effectLst/>
                        </a:rPr>
                        <a:t>Total CPU time</a:t>
                      </a:r>
                    </a:p>
                  </a:txBody>
                  <a:tcPr marL="41186" marR="41186" marT="41186" marB="41186" anchor="ctr"/>
                </a:tc>
                <a:tc>
                  <a:txBody>
                    <a:bodyPr/>
                    <a:lstStyle/>
                    <a:p>
                      <a:r>
                        <a:rPr lang="en-US" sz="1400" dirty="0">
                          <a:effectLst/>
                        </a:rPr>
                        <a:t>The amount of CPU time the process will consume between arrival and departure. For short-term scheduling, total CPU time is sometimes called the CPU burst.</a:t>
                      </a:r>
                    </a:p>
                  </a:txBody>
                  <a:tcPr marL="41186" marR="41186" marT="41186" marB="41186" anchor="ctr"/>
                </a:tc>
                <a:extLst>
                  <a:ext uri="{0D108BD9-81ED-4DB2-BD59-A6C34878D82A}">
                    <a16:rowId xmlns:a16="http://schemas.microsoft.com/office/drawing/2014/main" val="1185061409"/>
                  </a:ext>
                </a:extLst>
              </a:tr>
              <a:tr h="378914">
                <a:tc>
                  <a:txBody>
                    <a:bodyPr/>
                    <a:lstStyle/>
                    <a:p>
                      <a:r>
                        <a:rPr lang="en-CA" sz="1400" b="1">
                          <a:effectLst/>
                        </a:rPr>
                        <a:t>External priority</a:t>
                      </a:r>
                    </a:p>
                  </a:txBody>
                  <a:tcPr marL="41186" marR="41186" marT="41186" marB="41186" anchor="ctr"/>
                </a:tc>
                <a:tc>
                  <a:txBody>
                    <a:bodyPr/>
                    <a:lstStyle/>
                    <a:p>
                      <a:r>
                        <a:rPr lang="en-US" sz="1400">
                          <a:effectLst/>
                        </a:rPr>
                        <a:t>A numeric priority value assigned to the process explicitly at the time of creation.</a:t>
                      </a:r>
                    </a:p>
                  </a:txBody>
                  <a:tcPr marL="41186" marR="41186" marT="41186" marB="41186" anchor="ctr"/>
                </a:tc>
                <a:extLst>
                  <a:ext uri="{0D108BD9-81ED-4DB2-BD59-A6C34878D82A}">
                    <a16:rowId xmlns:a16="http://schemas.microsoft.com/office/drawing/2014/main" val="2688493053"/>
                  </a:ext>
                </a:extLst>
              </a:tr>
              <a:tr h="378914">
                <a:tc>
                  <a:txBody>
                    <a:bodyPr/>
                    <a:lstStyle/>
                    <a:p>
                      <a:r>
                        <a:rPr lang="en-CA" sz="1400" b="1">
                          <a:effectLst/>
                        </a:rPr>
                        <a:t>Deadline</a:t>
                      </a:r>
                    </a:p>
                  </a:txBody>
                  <a:tcPr marL="41186" marR="41186" marT="41186" marB="41186" anchor="ctr"/>
                </a:tc>
                <a:tc>
                  <a:txBody>
                    <a:bodyPr/>
                    <a:lstStyle/>
                    <a:p>
                      <a:r>
                        <a:rPr lang="en-US" sz="1400">
                          <a:effectLst/>
                        </a:rPr>
                        <a:t>A point in time by which the work of the process must be completed.</a:t>
                      </a:r>
                    </a:p>
                  </a:txBody>
                  <a:tcPr marL="41186" marR="41186" marT="41186" marB="41186" anchor="ctr"/>
                </a:tc>
                <a:extLst>
                  <a:ext uri="{0D108BD9-81ED-4DB2-BD59-A6C34878D82A}">
                    <a16:rowId xmlns:a16="http://schemas.microsoft.com/office/drawing/2014/main" val="2588298194"/>
                  </a:ext>
                </a:extLst>
              </a:tr>
              <a:tr h="675456">
                <a:tc>
                  <a:txBody>
                    <a:bodyPr/>
                    <a:lstStyle/>
                    <a:p>
                      <a:r>
                        <a:rPr lang="en-CA" sz="1400" b="1">
                          <a:effectLst/>
                        </a:rPr>
                        <a:t>Period</a:t>
                      </a:r>
                    </a:p>
                  </a:txBody>
                  <a:tcPr marL="41186" marR="41186" marT="41186" marB="41186" anchor="ctr"/>
                </a:tc>
                <a:tc>
                  <a:txBody>
                    <a:bodyPr/>
                    <a:lstStyle/>
                    <a:p>
                      <a:r>
                        <a:rPr lang="en-US" sz="1400">
                          <a:effectLst/>
                        </a:rPr>
                        <a:t>A time interval during which a periodically repeating computation must be completed. The end of each period is the implicit deadline for the current computation.</a:t>
                      </a:r>
                    </a:p>
                  </a:txBody>
                  <a:tcPr marL="41186" marR="41186" marT="41186" marB="41186" anchor="ctr"/>
                </a:tc>
                <a:extLst>
                  <a:ext uri="{0D108BD9-81ED-4DB2-BD59-A6C34878D82A}">
                    <a16:rowId xmlns:a16="http://schemas.microsoft.com/office/drawing/2014/main" val="593224285"/>
                  </a:ext>
                </a:extLst>
              </a:tr>
              <a:tr h="527185">
                <a:tc>
                  <a:txBody>
                    <a:bodyPr/>
                    <a:lstStyle/>
                    <a:p>
                      <a:r>
                        <a:rPr lang="en-CA" sz="1400" b="1" dirty="0">
                          <a:effectLst/>
                        </a:rPr>
                        <a:t>Other considerations</a:t>
                      </a:r>
                    </a:p>
                  </a:txBody>
                  <a:tcPr marL="41186" marR="41186" marT="41186" marB="41186" anchor="ctr"/>
                </a:tc>
                <a:tc>
                  <a:txBody>
                    <a:bodyPr/>
                    <a:lstStyle/>
                    <a:p>
                      <a:r>
                        <a:rPr lang="en-US" sz="1400" dirty="0">
                          <a:effectLst/>
                        </a:rPr>
                        <a:t>The resource requirements of a process, such as the amount of memory used, or the current load on the system.</a:t>
                      </a:r>
                    </a:p>
                  </a:txBody>
                  <a:tcPr marL="41186" marR="41186" marT="41186" marB="41186" anchor="ctr"/>
                </a:tc>
                <a:extLst>
                  <a:ext uri="{0D108BD9-81ED-4DB2-BD59-A6C34878D82A}">
                    <a16:rowId xmlns:a16="http://schemas.microsoft.com/office/drawing/2014/main" val="667116057"/>
                  </a:ext>
                </a:extLst>
              </a:tr>
            </a:tbl>
          </a:graphicData>
        </a:graphic>
      </p:graphicFrame>
    </p:spTree>
    <p:extLst>
      <p:ext uri="{BB962C8B-B14F-4D97-AF65-F5344CB8AC3E}">
        <p14:creationId xmlns:p14="http://schemas.microsoft.com/office/powerpoint/2010/main" val="80223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A1F9-C6B2-470F-B495-5949A915B480}"/>
              </a:ext>
            </a:extLst>
          </p:cNvPr>
          <p:cNvSpPr>
            <a:spLocks noGrp="1"/>
          </p:cNvSpPr>
          <p:nvPr>
            <p:ph type="title"/>
          </p:nvPr>
        </p:nvSpPr>
        <p:spPr/>
        <p:txBody>
          <a:bodyPr/>
          <a:lstStyle/>
          <a:p>
            <a:r>
              <a:rPr lang="en-US" dirty="0"/>
              <a:t>Priority Visualized - 1</a:t>
            </a:r>
            <a:endParaRPr lang="en-CA" dirty="0"/>
          </a:p>
        </p:txBody>
      </p:sp>
      <p:sp>
        <p:nvSpPr>
          <p:cNvPr id="3" name="Content Placeholder 2">
            <a:extLst>
              <a:ext uri="{FF2B5EF4-FFF2-40B4-BE49-F238E27FC236}">
                <a16:creationId xmlns:a16="http://schemas.microsoft.com/office/drawing/2014/main" id="{7E97A725-86AE-4095-B9BA-29865D05E88D}"/>
              </a:ext>
            </a:extLst>
          </p:cNvPr>
          <p:cNvSpPr>
            <a:spLocks noGrp="1"/>
          </p:cNvSpPr>
          <p:nvPr>
            <p:ph idx="1"/>
          </p:nvPr>
        </p:nvSpPr>
        <p:spPr>
          <a:xfrm>
            <a:off x="737532" y="2231767"/>
            <a:ext cx="3213683" cy="2712819"/>
          </a:xfrm>
        </p:spPr>
        <p:txBody>
          <a:bodyPr/>
          <a:lstStyle/>
          <a:p>
            <a:pPr marL="0" indent="0" algn="ctr">
              <a:buNone/>
            </a:pPr>
            <a:r>
              <a:rPr lang="en-US" dirty="0"/>
              <a:t>A process goes through a series of state transitions starting from new and ending in terminated.</a:t>
            </a:r>
            <a:endParaRPr lang="en-CA" dirty="0"/>
          </a:p>
        </p:txBody>
      </p:sp>
      <p:pic>
        <p:nvPicPr>
          <p:cNvPr id="5" name="Picture 4">
            <a:extLst>
              <a:ext uri="{FF2B5EF4-FFF2-40B4-BE49-F238E27FC236}">
                <a16:creationId xmlns:a16="http://schemas.microsoft.com/office/drawing/2014/main" id="{3184699D-A4D8-4B10-B5F9-49934C279CE0}"/>
              </a:ext>
            </a:extLst>
          </p:cNvPr>
          <p:cNvPicPr>
            <a:picLocks noChangeAspect="1"/>
          </p:cNvPicPr>
          <p:nvPr/>
        </p:nvPicPr>
        <p:blipFill>
          <a:blip r:embed="rId2"/>
          <a:stretch>
            <a:fillRect/>
          </a:stretch>
        </p:blipFill>
        <p:spPr>
          <a:xfrm>
            <a:off x="4506257" y="1969316"/>
            <a:ext cx="7092895" cy="3237722"/>
          </a:xfrm>
          <a:prstGeom prst="rect">
            <a:avLst/>
          </a:prstGeom>
        </p:spPr>
      </p:pic>
    </p:spTree>
    <p:extLst>
      <p:ext uri="{BB962C8B-B14F-4D97-AF65-F5344CB8AC3E}">
        <p14:creationId xmlns:p14="http://schemas.microsoft.com/office/powerpoint/2010/main" val="4224639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0DB1-662F-4171-87C5-6C887538077C}"/>
              </a:ext>
            </a:extLst>
          </p:cNvPr>
          <p:cNvSpPr>
            <a:spLocks noGrp="1"/>
          </p:cNvSpPr>
          <p:nvPr>
            <p:ph type="title"/>
          </p:nvPr>
        </p:nvSpPr>
        <p:spPr/>
        <p:txBody>
          <a:bodyPr/>
          <a:lstStyle/>
          <a:p>
            <a:r>
              <a:rPr lang="en-US" dirty="0"/>
              <a:t>Priority Visualized – 2</a:t>
            </a:r>
            <a:endParaRPr lang="en-CA" dirty="0"/>
          </a:p>
        </p:txBody>
      </p:sp>
      <p:sp>
        <p:nvSpPr>
          <p:cNvPr id="3" name="Content Placeholder 2">
            <a:extLst>
              <a:ext uri="{FF2B5EF4-FFF2-40B4-BE49-F238E27FC236}">
                <a16:creationId xmlns:a16="http://schemas.microsoft.com/office/drawing/2014/main" id="{74ABB144-74C6-44FF-A219-E7F1C9BDD96B}"/>
              </a:ext>
            </a:extLst>
          </p:cNvPr>
          <p:cNvSpPr>
            <a:spLocks noGrp="1"/>
          </p:cNvSpPr>
          <p:nvPr>
            <p:ph idx="1"/>
          </p:nvPr>
        </p:nvSpPr>
        <p:spPr>
          <a:xfrm>
            <a:off x="428002" y="1940444"/>
            <a:ext cx="3770931" cy="2977111"/>
          </a:xfrm>
        </p:spPr>
        <p:txBody>
          <a:bodyPr/>
          <a:lstStyle/>
          <a:p>
            <a:pPr marL="0" indent="0" algn="ctr">
              <a:buNone/>
            </a:pPr>
            <a:r>
              <a:rPr lang="en-US" dirty="0"/>
              <a:t>For short-term scheduling, each arrival is a transition into ready state (entering RL) and each departure is a transition into blocked state (leaving RL).</a:t>
            </a:r>
            <a:endParaRPr lang="en-CA" dirty="0"/>
          </a:p>
        </p:txBody>
      </p:sp>
      <p:pic>
        <p:nvPicPr>
          <p:cNvPr id="5" name="Picture 4">
            <a:extLst>
              <a:ext uri="{FF2B5EF4-FFF2-40B4-BE49-F238E27FC236}">
                <a16:creationId xmlns:a16="http://schemas.microsoft.com/office/drawing/2014/main" id="{0C03C308-2F55-4375-935F-7D6A64C18EEC}"/>
              </a:ext>
            </a:extLst>
          </p:cNvPr>
          <p:cNvPicPr>
            <a:picLocks noChangeAspect="1"/>
          </p:cNvPicPr>
          <p:nvPr/>
        </p:nvPicPr>
        <p:blipFill>
          <a:blip r:embed="rId2"/>
          <a:stretch>
            <a:fillRect/>
          </a:stretch>
        </p:blipFill>
        <p:spPr>
          <a:xfrm>
            <a:off x="4523673" y="1983825"/>
            <a:ext cx="7154073" cy="3063875"/>
          </a:xfrm>
          <a:prstGeom prst="rect">
            <a:avLst/>
          </a:prstGeom>
        </p:spPr>
      </p:pic>
    </p:spTree>
    <p:extLst>
      <p:ext uri="{BB962C8B-B14F-4D97-AF65-F5344CB8AC3E}">
        <p14:creationId xmlns:p14="http://schemas.microsoft.com/office/powerpoint/2010/main" val="21060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7BFF-9378-4CD9-92D5-D8D1495C2130}"/>
              </a:ext>
            </a:extLst>
          </p:cNvPr>
          <p:cNvSpPr>
            <a:spLocks noGrp="1"/>
          </p:cNvSpPr>
          <p:nvPr>
            <p:ph type="title"/>
          </p:nvPr>
        </p:nvSpPr>
        <p:spPr/>
        <p:txBody>
          <a:bodyPr/>
          <a:lstStyle/>
          <a:p>
            <a:r>
              <a:rPr lang="en-US" dirty="0"/>
              <a:t>Priority Visualized – 3</a:t>
            </a:r>
            <a:endParaRPr lang="en-CA" dirty="0"/>
          </a:p>
        </p:txBody>
      </p:sp>
      <p:sp>
        <p:nvSpPr>
          <p:cNvPr id="3" name="Content Placeholder 2">
            <a:extLst>
              <a:ext uri="{FF2B5EF4-FFF2-40B4-BE49-F238E27FC236}">
                <a16:creationId xmlns:a16="http://schemas.microsoft.com/office/drawing/2014/main" id="{B9018D2E-0C77-4CDE-BE93-28F280E78EFD}"/>
              </a:ext>
            </a:extLst>
          </p:cNvPr>
          <p:cNvSpPr>
            <a:spLocks noGrp="1"/>
          </p:cNvSpPr>
          <p:nvPr>
            <p:ph idx="1"/>
          </p:nvPr>
        </p:nvSpPr>
        <p:spPr>
          <a:xfrm>
            <a:off x="712365" y="2115224"/>
            <a:ext cx="3238850" cy="2922544"/>
          </a:xfrm>
        </p:spPr>
        <p:txBody>
          <a:bodyPr>
            <a:normAutofit lnSpcReduction="10000"/>
          </a:bodyPr>
          <a:lstStyle/>
          <a:p>
            <a:pPr marL="0" indent="0" algn="ctr">
              <a:buNone/>
            </a:pPr>
            <a:r>
              <a:rPr lang="en-US" dirty="0"/>
              <a:t>For long-term scheduling, arrival is the creation of the process (entering new) and departure is the destruction of the process (leaving terminated).</a:t>
            </a:r>
            <a:endParaRPr lang="en-CA" dirty="0"/>
          </a:p>
        </p:txBody>
      </p:sp>
      <p:pic>
        <p:nvPicPr>
          <p:cNvPr id="5" name="Picture 4">
            <a:extLst>
              <a:ext uri="{FF2B5EF4-FFF2-40B4-BE49-F238E27FC236}">
                <a16:creationId xmlns:a16="http://schemas.microsoft.com/office/drawing/2014/main" id="{C730FACD-D7CE-4078-841F-1223DB2570DB}"/>
              </a:ext>
            </a:extLst>
          </p:cNvPr>
          <p:cNvPicPr>
            <a:picLocks noChangeAspect="1"/>
          </p:cNvPicPr>
          <p:nvPr/>
        </p:nvPicPr>
        <p:blipFill>
          <a:blip r:embed="rId2"/>
          <a:stretch>
            <a:fillRect/>
          </a:stretch>
        </p:blipFill>
        <p:spPr>
          <a:xfrm>
            <a:off x="4692955" y="2232356"/>
            <a:ext cx="6360430" cy="2805412"/>
          </a:xfrm>
          <a:prstGeom prst="rect">
            <a:avLst/>
          </a:prstGeom>
        </p:spPr>
      </p:pic>
    </p:spTree>
    <p:extLst>
      <p:ext uri="{BB962C8B-B14F-4D97-AF65-F5344CB8AC3E}">
        <p14:creationId xmlns:p14="http://schemas.microsoft.com/office/powerpoint/2010/main" val="352336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0C9E-33AB-4D72-87AB-D41D602DDDA5}"/>
              </a:ext>
            </a:extLst>
          </p:cNvPr>
          <p:cNvSpPr>
            <a:spLocks noGrp="1"/>
          </p:cNvSpPr>
          <p:nvPr>
            <p:ph type="title"/>
          </p:nvPr>
        </p:nvSpPr>
        <p:spPr/>
        <p:txBody>
          <a:bodyPr/>
          <a:lstStyle/>
          <a:p>
            <a:r>
              <a:rPr lang="en-US" dirty="0"/>
              <a:t>Priority Visualized – 4</a:t>
            </a:r>
            <a:endParaRPr lang="en-CA" dirty="0"/>
          </a:p>
        </p:txBody>
      </p:sp>
      <p:sp>
        <p:nvSpPr>
          <p:cNvPr id="3" name="Content Placeholder 2">
            <a:extLst>
              <a:ext uri="{FF2B5EF4-FFF2-40B4-BE49-F238E27FC236}">
                <a16:creationId xmlns:a16="http://schemas.microsoft.com/office/drawing/2014/main" id="{DD2BA735-F15A-4AF1-9390-35B40D261705}"/>
              </a:ext>
            </a:extLst>
          </p:cNvPr>
          <p:cNvSpPr>
            <a:spLocks noGrp="1"/>
          </p:cNvSpPr>
          <p:nvPr>
            <p:ph idx="1"/>
          </p:nvPr>
        </p:nvSpPr>
        <p:spPr>
          <a:xfrm>
            <a:off x="662031" y="2387687"/>
            <a:ext cx="2794233" cy="2967505"/>
          </a:xfrm>
        </p:spPr>
        <p:txBody>
          <a:bodyPr/>
          <a:lstStyle/>
          <a:p>
            <a:pPr marL="0" indent="0" algn="ctr">
              <a:buNone/>
            </a:pPr>
            <a:r>
              <a:rPr lang="en-US" dirty="0"/>
              <a:t>The attained CPU time accumulates between arrival and departure while the process is running.</a:t>
            </a:r>
            <a:endParaRPr lang="en-CA" dirty="0"/>
          </a:p>
        </p:txBody>
      </p:sp>
      <p:pic>
        <p:nvPicPr>
          <p:cNvPr id="5" name="Picture 4">
            <a:extLst>
              <a:ext uri="{FF2B5EF4-FFF2-40B4-BE49-F238E27FC236}">
                <a16:creationId xmlns:a16="http://schemas.microsoft.com/office/drawing/2014/main" id="{57FEDFAF-7D31-4721-91AA-06B851EF3079}"/>
              </a:ext>
            </a:extLst>
          </p:cNvPr>
          <p:cNvPicPr>
            <a:picLocks noChangeAspect="1"/>
          </p:cNvPicPr>
          <p:nvPr/>
        </p:nvPicPr>
        <p:blipFill>
          <a:blip r:embed="rId2"/>
          <a:stretch>
            <a:fillRect/>
          </a:stretch>
        </p:blipFill>
        <p:spPr>
          <a:xfrm>
            <a:off x="4215882" y="2387686"/>
            <a:ext cx="7137918" cy="2967505"/>
          </a:xfrm>
          <a:prstGeom prst="rect">
            <a:avLst/>
          </a:prstGeom>
        </p:spPr>
      </p:pic>
    </p:spTree>
    <p:extLst>
      <p:ext uri="{BB962C8B-B14F-4D97-AF65-F5344CB8AC3E}">
        <p14:creationId xmlns:p14="http://schemas.microsoft.com/office/powerpoint/2010/main" val="265560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D6F6-E32E-47E4-ACEA-A8DB9A7A81AE}"/>
              </a:ext>
            </a:extLst>
          </p:cNvPr>
          <p:cNvSpPr>
            <a:spLocks noGrp="1"/>
          </p:cNvSpPr>
          <p:nvPr>
            <p:ph type="title"/>
          </p:nvPr>
        </p:nvSpPr>
        <p:spPr/>
        <p:txBody>
          <a:bodyPr/>
          <a:lstStyle/>
          <a:p>
            <a:r>
              <a:rPr lang="en-US" dirty="0"/>
              <a:t>Priority Visualized – 5</a:t>
            </a:r>
            <a:endParaRPr lang="en-CA" dirty="0"/>
          </a:p>
        </p:txBody>
      </p:sp>
      <p:sp>
        <p:nvSpPr>
          <p:cNvPr id="3" name="Content Placeholder 2">
            <a:extLst>
              <a:ext uri="{FF2B5EF4-FFF2-40B4-BE49-F238E27FC236}">
                <a16:creationId xmlns:a16="http://schemas.microsoft.com/office/drawing/2014/main" id="{186C5662-2BC8-4929-911E-1E4DABC6AE0C}"/>
              </a:ext>
            </a:extLst>
          </p:cNvPr>
          <p:cNvSpPr>
            <a:spLocks noGrp="1"/>
          </p:cNvSpPr>
          <p:nvPr>
            <p:ph idx="1"/>
          </p:nvPr>
        </p:nvSpPr>
        <p:spPr>
          <a:xfrm>
            <a:off x="636865" y="2330396"/>
            <a:ext cx="3767356" cy="3014823"/>
          </a:xfrm>
        </p:spPr>
        <p:txBody>
          <a:bodyPr/>
          <a:lstStyle/>
          <a:p>
            <a:pPr marL="0" indent="0" algn="ctr">
              <a:buNone/>
            </a:pPr>
            <a:r>
              <a:rPr lang="en-US" dirty="0"/>
              <a:t>For short-term scheduling, the attained CPU time restarts with each arrival and keeps accumulating until the current time.</a:t>
            </a:r>
            <a:endParaRPr lang="en-CA" dirty="0"/>
          </a:p>
        </p:txBody>
      </p:sp>
      <p:pic>
        <p:nvPicPr>
          <p:cNvPr id="5" name="Picture 4">
            <a:extLst>
              <a:ext uri="{FF2B5EF4-FFF2-40B4-BE49-F238E27FC236}">
                <a16:creationId xmlns:a16="http://schemas.microsoft.com/office/drawing/2014/main" id="{5C4CA895-A93E-40C6-8F1A-E589C2D142B0}"/>
              </a:ext>
            </a:extLst>
          </p:cNvPr>
          <p:cNvPicPr>
            <a:picLocks noChangeAspect="1"/>
          </p:cNvPicPr>
          <p:nvPr/>
        </p:nvPicPr>
        <p:blipFill>
          <a:blip r:embed="rId2"/>
          <a:stretch>
            <a:fillRect/>
          </a:stretch>
        </p:blipFill>
        <p:spPr>
          <a:xfrm>
            <a:off x="4587709" y="2178160"/>
            <a:ext cx="7395266" cy="3319294"/>
          </a:xfrm>
          <a:prstGeom prst="rect">
            <a:avLst/>
          </a:prstGeom>
        </p:spPr>
      </p:pic>
    </p:spTree>
    <p:extLst>
      <p:ext uri="{BB962C8B-B14F-4D97-AF65-F5344CB8AC3E}">
        <p14:creationId xmlns:p14="http://schemas.microsoft.com/office/powerpoint/2010/main" val="70142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C32FA8E-19A5-40AD-AEF4-62EFE4A73DF7}"/>
              </a:ext>
            </a:extLst>
          </p:cNvPr>
          <p:cNvSpPr>
            <a:spLocks noGrp="1"/>
          </p:cNvSpPr>
          <p:nvPr>
            <p:ph type="title"/>
          </p:nvPr>
        </p:nvSpPr>
        <p:spPr>
          <a:xfrm>
            <a:off x="1014141" y="1450655"/>
            <a:ext cx="3932030" cy="3956690"/>
          </a:xfrm>
        </p:spPr>
        <p:txBody>
          <a:bodyPr anchor="ctr">
            <a:normAutofit/>
          </a:bodyPr>
          <a:lstStyle/>
          <a:p>
            <a:pPr algn="ctr"/>
            <a:r>
              <a:rPr lang="en-US" sz="7400" dirty="0">
                <a:solidFill>
                  <a:schemeClr val="bg1"/>
                </a:solidFill>
              </a:rPr>
              <a:t>Overview</a:t>
            </a:r>
            <a:endParaRPr lang="en-CA" sz="7400" dirty="0">
              <a:solidFill>
                <a:schemeClr val="bg1"/>
              </a:solidFill>
            </a:endParaRP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B2CEFB-772C-4FEB-8715-EEE78DEFFF9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Recap</a:t>
            </a:r>
          </a:p>
          <a:p>
            <a:r>
              <a:rPr lang="en-US" sz="2000">
                <a:solidFill>
                  <a:schemeClr val="bg1"/>
                </a:solidFill>
              </a:rPr>
              <a:t>Scheduling</a:t>
            </a:r>
          </a:p>
          <a:p>
            <a:pPr lvl="1"/>
            <a:r>
              <a:rPr lang="en-US" sz="2000">
                <a:solidFill>
                  <a:schemeClr val="bg1"/>
                </a:solidFill>
              </a:rPr>
              <a:t>Core Concepts</a:t>
            </a:r>
          </a:p>
          <a:p>
            <a:pPr lvl="1"/>
            <a:r>
              <a:rPr lang="en-US" sz="2000">
                <a:solidFill>
                  <a:schemeClr val="bg1"/>
                </a:solidFill>
              </a:rPr>
              <a:t>Scheduling Algorithms</a:t>
            </a:r>
          </a:p>
          <a:p>
            <a:pPr lvl="1"/>
            <a:r>
              <a:rPr lang="en-US" sz="2000">
                <a:solidFill>
                  <a:schemeClr val="bg1"/>
                </a:solidFill>
              </a:rPr>
              <a:t>Performance Metrics</a:t>
            </a:r>
          </a:p>
          <a:p>
            <a:r>
              <a:rPr lang="en-US" sz="2000">
                <a:solidFill>
                  <a:schemeClr val="bg1"/>
                </a:solidFill>
              </a:rPr>
              <a:t>Programming in C</a:t>
            </a:r>
            <a:endParaRPr lang="en-CA" sz="2000">
              <a:solidFill>
                <a:schemeClr val="bg1"/>
              </a:solidFill>
            </a:endParaRPr>
          </a:p>
        </p:txBody>
      </p:sp>
    </p:spTree>
    <p:extLst>
      <p:ext uri="{BB962C8B-B14F-4D97-AF65-F5344CB8AC3E}">
        <p14:creationId xmlns:p14="http://schemas.microsoft.com/office/powerpoint/2010/main" val="3111235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D76D-B392-4669-B5B3-77C0A85CC38A}"/>
              </a:ext>
            </a:extLst>
          </p:cNvPr>
          <p:cNvSpPr>
            <a:spLocks noGrp="1"/>
          </p:cNvSpPr>
          <p:nvPr>
            <p:ph type="title"/>
          </p:nvPr>
        </p:nvSpPr>
        <p:spPr/>
        <p:txBody>
          <a:bodyPr/>
          <a:lstStyle/>
          <a:p>
            <a:r>
              <a:rPr lang="en-US" dirty="0"/>
              <a:t>Priority Visualized – 6</a:t>
            </a:r>
            <a:endParaRPr lang="en-CA" dirty="0"/>
          </a:p>
        </p:txBody>
      </p:sp>
      <p:sp>
        <p:nvSpPr>
          <p:cNvPr id="3" name="Content Placeholder 2">
            <a:extLst>
              <a:ext uri="{FF2B5EF4-FFF2-40B4-BE49-F238E27FC236}">
                <a16:creationId xmlns:a16="http://schemas.microsoft.com/office/drawing/2014/main" id="{696C76A3-F079-447D-A606-D40076FCFE68}"/>
              </a:ext>
            </a:extLst>
          </p:cNvPr>
          <p:cNvSpPr>
            <a:spLocks noGrp="1"/>
          </p:cNvSpPr>
          <p:nvPr>
            <p:ph idx="1"/>
          </p:nvPr>
        </p:nvSpPr>
        <p:spPr>
          <a:xfrm>
            <a:off x="457659" y="2469102"/>
            <a:ext cx="3834468" cy="2670874"/>
          </a:xfrm>
        </p:spPr>
        <p:txBody>
          <a:bodyPr/>
          <a:lstStyle/>
          <a:p>
            <a:pPr marL="0" indent="0" algn="ctr">
              <a:buNone/>
            </a:pPr>
            <a:r>
              <a:rPr lang="en-US" dirty="0"/>
              <a:t>For long-term scheduling, the attained CPU time keeps accumulating since the process's creation until the current time.</a:t>
            </a:r>
            <a:endParaRPr lang="en-CA" dirty="0"/>
          </a:p>
        </p:txBody>
      </p:sp>
      <p:pic>
        <p:nvPicPr>
          <p:cNvPr id="5" name="Picture 4">
            <a:extLst>
              <a:ext uri="{FF2B5EF4-FFF2-40B4-BE49-F238E27FC236}">
                <a16:creationId xmlns:a16="http://schemas.microsoft.com/office/drawing/2014/main" id="{B959A499-053A-4020-839E-12746603FEE2}"/>
              </a:ext>
            </a:extLst>
          </p:cNvPr>
          <p:cNvPicPr>
            <a:picLocks noChangeAspect="1"/>
          </p:cNvPicPr>
          <p:nvPr/>
        </p:nvPicPr>
        <p:blipFill>
          <a:blip r:embed="rId2"/>
          <a:stretch>
            <a:fillRect/>
          </a:stretch>
        </p:blipFill>
        <p:spPr>
          <a:xfrm>
            <a:off x="4292127" y="2150321"/>
            <a:ext cx="7774037" cy="3436545"/>
          </a:xfrm>
          <a:prstGeom prst="rect">
            <a:avLst/>
          </a:prstGeom>
        </p:spPr>
      </p:pic>
    </p:spTree>
    <p:extLst>
      <p:ext uri="{BB962C8B-B14F-4D97-AF65-F5344CB8AC3E}">
        <p14:creationId xmlns:p14="http://schemas.microsoft.com/office/powerpoint/2010/main" val="309174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4196-E485-4DEB-A3E6-B9AE3D741B45}"/>
              </a:ext>
            </a:extLst>
          </p:cNvPr>
          <p:cNvSpPr>
            <a:spLocks noGrp="1"/>
          </p:cNvSpPr>
          <p:nvPr>
            <p:ph type="title"/>
          </p:nvPr>
        </p:nvSpPr>
        <p:spPr/>
        <p:txBody>
          <a:bodyPr/>
          <a:lstStyle/>
          <a:p>
            <a:r>
              <a:rPr lang="en-US" dirty="0"/>
              <a:t>Priority Visualized – 7</a:t>
            </a:r>
            <a:endParaRPr lang="en-CA" dirty="0"/>
          </a:p>
        </p:txBody>
      </p:sp>
      <p:sp>
        <p:nvSpPr>
          <p:cNvPr id="3" name="Content Placeholder 2">
            <a:extLst>
              <a:ext uri="{FF2B5EF4-FFF2-40B4-BE49-F238E27FC236}">
                <a16:creationId xmlns:a16="http://schemas.microsoft.com/office/drawing/2014/main" id="{5C206F76-4A4D-4479-A238-F24FC33620F6}"/>
              </a:ext>
            </a:extLst>
          </p:cNvPr>
          <p:cNvSpPr>
            <a:spLocks noGrp="1"/>
          </p:cNvSpPr>
          <p:nvPr>
            <p:ph idx="1"/>
          </p:nvPr>
        </p:nvSpPr>
        <p:spPr>
          <a:xfrm>
            <a:off x="754310" y="2116580"/>
            <a:ext cx="3406629" cy="3409105"/>
          </a:xfrm>
        </p:spPr>
        <p:txBody>
          <a:bodyPr>
            <a:normAutofit lnSpcReduction="10000"/>
          </a:bodyPr>
          <a:lstStyle/>
          <a:p>
            <a:pPr marL="0" indent="0" algn="ctr">
              <a:buNone/>
            </a:pPr>
            <a:r>
              <a:rPr lang="en-US" dirty="0"/>
              <a:t>The real time for short-term scheduling starts with each arrival and accumulates until the current time regardless of the process's state (running or ready).</a:t>
            </a:r>
            <a:endParaRPr lang="en-CA" dirty="0"/>
          </a:p>
        </p:txBody>
      </p:sp>
      <p:pic>
        <p:nvPicPr>
          <p:cNvPr id="5" name="Picture 4">
            <a:extLst>
              <a:ext uri="{FF2B5EF4-FFF2-40B4-BE49-F238E27FC236}">
                <a16:creationId xmlns:a16="http://schemas.microsoft.com/office/drawing/2014/main" id="{064B0AFD-A055-4C9F-B205-6B66D19F8B0E}"/>
              </a:ext>
            </a:extLst>
          </p:cNvPr>
          <p:cNvPicPr>
            <a:picLocks noChangeAspect="1"/>
          </p:cNvPicPr>
          <p:nvPr/>
        </p:nvPicPr>
        <p:blipFill>
          <a:blip r:embed="rId2"/>
          <a:stretch>
            <a:fillRect/>
          </a:stretch>
        </p:blipFill>
        <p:spPr>
          <a:xfrm>
            <a:off x="4554413" y="2237207"/>
            <a:ext cx="6785520" cy="3167852"/>
          </a:xfrm>
          <a:prstGeom prst="rect">
            <a:avLst/>
          </a:prstGeom>
        </p:spPr>
      </p:pic>
    </p:spTree>
    <p:extLst>
      <p:ext uri="{BB962C8B-B14F-4D97-AF65-F5344CB8AC3E}">
        <p14:creationId xmlns:p14="http://schemas.microsoft.com/office/powerpoint/2010/main" val="1329095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7E96-3727-4DCC-9D0F-D7BF8E5D3C71}"/>
              </a:ext>
            </a:extLst>
          </p:cNvPr>
          <p:cNvSpPr>
            <a:spLocks noGrp="1"/>
          </p:cNvSpPr>
          <p:nvPr>
            <p:ph type="title"/>
          </p:nvPr>
        </p:nvSpPr>
        <p:spPr/>
        <p:txBody>
          <a:bodyPr/>
          <a:lstStyle/>
          <a:p>
            <a:r>
              <a:rPr lang="en-US" dirty="0"/>
              <a:t>Priority Visualized – 8</a:t>
            </a:r>
            <a:endParaRPr lang="en-CA" dirty="0"/>
          </a:p>
        </p:txBody>
      </p:sp>
      <p:sp>
        <p:nvSpPr>
          <p:cNvPr id="3" name="Content Placeholder 2">
            <a:extLst>
              <a:ext uri="{FF2B5EF4-FFF2-40B4-BE49-F238E27FC236}">
                <a16:creationId xmlns:a16="http://schemas.microsoft.com/office/drawing/2014/main" id="{D631116E-0280-40CA-AE36-C520336973A3}"/>
              </a:ext>
            </a:extLst>
          </p:cNvPr>
          <p:cNvSpPr>
            <a:spLocks noGrp="1"/>
          </p:cNvSpPr>
          <p:nvPr>
            <p:ph idx="1"/>
          </p:nvPr>
        </p:nvSpPr>
        <p:spPr>
          <a:xfrm>
            <a:off x="838200" y="1825625"/>
            <a:ext cx="3943525" cy="4351338"/>
          </a:xfrm>
        </p:spPr>
        <p:txBody>
          <a:bodyPr/>
          <a:lstStyle/>
          <a:p>
            <a:pPr marL="0" indent="0" algn="ctr">
              <a:buNone/>
            </a:pPr>
            <a:r>
              <a:rPr lang="en-US" dirty="0"/>
              <a:t>The real time for long-term scheduling starts with the process creation and accumulates until the current time regardless of the process's state (running, ready, or blocked).</a:t>
            </a:r>
            <a:endParaRPr lang="en-CA" dirty="0"/>
          </a:p>
        </p:txBody>
      </p:sp>
      <p:pic>
        <p:nvPicPr>
          <p:cNvPr id="5" name="Picture 4">
            <a:extLst>
              <a:ext uri="{FF2B5EF4-FFF2-40B4-BE49-F238E27FC236}">
                <a16:creationId xmlns:a16="http://schemas.microsoft.com/office/drawing/2014/main" id="{F8963A26-D780-4B66-B208-92C38EDD4981}"/>
              </a:ext>
            </a:extLst>
          </p:cNvPr>
          <p:cNvPicPr>
            <a:picLocks noChangeAspect="1"/>
          </p:cNvPicPr>
          <p:nvPr/>
        </p:nvPicPr>
        <p:blipFill>
          <a:blip r:embed="rId2"/>
          <a:stretch>
            <a:fillRect/>
          </a:stretch>
        </p:blipFill>
        <p:spPr>
          <a:xfrm>
            <a:off x="4781725" y="1951980"/>
            <a:ext cx="7340383" cy="3219815"/>
          </a:xfrm>
          <a:prstGeom prst="rect">
            <a:avLst/>
          </a:prstGeom>
        </p:spPr>
      </p:pic>
    </p:spTree>
    <p:extLst>
      <p:ext uri="{BB962C8B-B14F-4D97-AF65-F5344CB8AC3E}">
        <p14:creationId xmlns:p14="http://schemas.microsoft.com/office/powerpoint/2010/main" val="2635267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5DD8-3561-41E7-8CBA-9CAB5C661BA9}"/>
              </a:ext>
            </a:extLst>
          </p:cNvPr>
          <p:cNvSpPr>
            <a:spLocks noGrp="1"/>
          </p:cNvSpPr>
          <p:nvPr>
            <p:ph type="title"/>
          </p:nvPr>
        </p:nvSpPr>
        <p:spPr/>
        <p:txBody>
          <a:bodyPr/>
          <a:lstStyle/>
          <a:p>
            <a:r>
              <a:rPr lang="en-US" dirty="0"/>
              <a:t>Priority Visualized – 9</a:t>
            </a:r>
            <a:endParaRPr lang="en-CA" dirty="0"/>
          </a:p>
        </p:txBody>
      </p:sp>
      <p:sp>
        <p:nvSpPr>
          <p:cNvPr id="3" name="Content Placeholder 2">
            <a:extLst>
              <a:ext uri="{FF2B5EF4-FFF2-40B4-BE49-F238E27FC236}">
                <a16:creationId xmlns:a16="http://schemas.microsoft.com/office/drawing/2014/main" id="{D8F9F594-13AB-40B0-AE99-CCB93AE43A14}"/>
              </a:ext>
            </a:extLst>
          </p:cNvPr>
          <p:cNvSpPr>
            <a:spLocks noGrp="1"/>
          </p:cNvSpPr>
          <p:nvPr>
            <p:ph idx="1"/>
          </p:nvPr>
        </p:nvSpPr>
        <p:spPr>
          <a:xfrm>
            <a:off x="301304" y="2143881"/>
            <a:ext cx="3861258" cy="3362173"/>
          </a:xfrm>
        </p:spPr>
        <p:txBody>
          <a:bodyPr/>
          <a:lstStyle/>
          <a:p>
            <a:pPr marL="0" indent="0" algn="ctr">
              <a:buNone/>
            </a:pPr>
            <a:r>
              <a:rPr lang="en-US" dirty="0"/>
              <a:t>The total CPU time is the accumulation of all CPU times (running state) from arrival to departure. For short-term scheduling the accumulation restarts with each new arrival.</a:t>
            </a:r>
            <a:endParaRPr lang="en-CA" dirty="0"/>
          </a:p>
        </p:txBody>
      </p:sp>
      <p:pic>
        <p:nvPicPr>
          <p:cNvPr id="5" name="Picture 4">
            <a:extLst>
              <a:ext uri="{FF2B5EF4-FFF2-40B4-BE49-F238E27FC236}">
                <a16:creationId xmlns:a16="http://schemas.microsoft.com/office/drawing/2014/main" id="{4DD50D22-A570-4054-B91E-5E267CE6C00E}"/>
              </a:ext>
            </a:extLst>
          </p:cNvPr>
          <p:cNvPicPr>
            <a:picLocks noChangeAspect="1"/>
          </p:cNvPicPr>
          <p:nvPr/>
        </p:nvPicPr>
        <p:blipFill>
          <a:blip r:embed="rId2"/>
          <a:stretch>
            <a:fillRect/>
          </a:stretch>
        </p:blipFill>
        <p:spPr>
          <a:xfrm>
            <a:off x="4283169" y="2143881"/>
            <a:ext cx="7492542" cy="3362173"/>
          </a:xfrm>
          <a:prstGeom prst="rect">
            <a:avLst/>
          </a:prstGeom>
        </p:spPr>
      </p:pic>
    </p:spTree>
    <p:extLst>
      <p:ext uri="{BB962C8B-B14F-4D97-AF65-F5344CB8AC3E}">
        <p14:creationId xmlns:p14="http://schemas.microsoft.com/office/powerpoint/2010/main" val="162886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88D7-0FA3-4CEB-9FFC-E333D33288C8}"/>
              </a:ext>
            </a:extLst>
          </p:cNvPr>
          <p:cNvSpPr>
            <a:spLocks noGrp="1"/>
          </p:cNvSpPr>
          <p:nvPr>
            <p:ph type="title"/>
          </p:nvPr>
        </p:nvSpPr>
        <p:spPr/>
        <p:txBody>
          <a:bodyPr/>
          <a:lstStyle/>
          <a:p>
            <a:r>
              <a:rPr lang="en-US" dirty="0"/>
              <a:t>Priority Visualized – 10</a:t>
            </a:r>
            <a:endParaRPr lang="en-CA" dirty="0"/>
          </a:p>
        </p:txBody>
      </p:sp>
      <p:sp>
        <p:nvSpPr>
          <p:cNvPr id="3" name="Content Placeholder 2">
            <a:extLst>
              <a:ext uri="{FF2B5EF4-FFF2-40B4-BE49-F238E27FC236}">
                <a16:creationId xmlns:a16="http://schemas.microsoft.com/office/drawing/2014/main" id="{79A5E505-29C8-4706-94C1-ADA51632D52D}"/>
              </a:ext>
            </a:extLst>
          </p:cNvPr>
          <p:cNvSpPr>
            <a:spLocks noGrp="1"/>
          </p:cNvSpPr>
          <p:nvPr>
            <p:ph idx="1"/>
          </p:nvPr>
        </p:nvSpPr>
        <p:spPr>
          <a:xfrm>
            <a:off x="318083" y="2219908"/>
            <a:ext cx="4111305" cy="3157436"/>
          </a:xfrm>
        </p:spPr>
        <p:txBody>
          <a:bodyPr/>
          <a:lstStyle/>
          <a:p>
            <a:pPr marL="0" indent="0" algn="ctr">
              <a:buNone/>
            </a:pPr>
            <a:r>
              <a:rPr lang="en-US" dirty="0"/>
              <a:t>Long-term scheduling has only a single arrival. Thus the total CPU time is the accumulation of all CPU times (running states) from process arrival to process termination.</a:t>
            </a:r>
            <a:endParaRPr lang="en-CA" dirty="0"/>
          </a:p>
        </p:txBody>
      </p:sp>
      <p:pic>
        <p:nvPicPr>
          <p:cNvPr id="5" name="Picture 4">
            <a:extLst>
              <a:ext uri="{FF2B5EF4-FFF2-40B4-BE49-F238E27FC236}">
                <a16:creationId xmlns:a16="http://schemas.microsoft.com/office/drawing/2014/main" id="{925141A5-6FDA-481F-8B2F-8D036C0177E2}"/>
              </a:ext>
            </a:extLst>
          </p:cNvPr>
          <p:cNvPicPr>
            <a:picLocks noChangeAspect="1"/>
          </p:cNvPicPr>
          <p:nvPr/>
        </p:nvPicPr>
        <p:blipFill>
          <a:blip r:embed="rId2"/>
          <a:stretch>
            <a:fillRect/>
          </a:stretch>
        </p:blipFill>
        <p:spPr>
          <a:xfrm>
            <a:off x="4531544" y="2109254"/>
            <a:ext cx="7492675" cy="3378743"/>
          </a:xfrm>
          <a:prstGeom prst="rect">
            <a:avLst/>
          </a:prstGeom>
        </p:spPr>
      </p:pic>
    </p:spTree>
    <p:extLst>
      <p:ext uri="{BB962C8B-B14F-4D97-AF65-F5344CB8AC3E}">
        <p14:creationId xmlns:p14="http://schemas.microsoft.com/office/powerpoint/2010/main" val="627645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4DA8D4C-0865-4155-8DBE-913CA0955764}"/>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Exercise</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45B66F-0E75-4579-BC7B-5534915969A7}"/>
              </a:ext>
            </a:extLst>
          </p:cNvPr>
          <p:cNvSpPr>
            <a:spLocks noGrp="1"/>
          </p:cNvSpPr>
          <p:nvPr>
            <p:ph idx="1"/>
          </p:nvPr>
        </p:nvSpPr>
        <p:spPr>
          <a:xfrm>
            <a:off x="5178490" y="1108061"/>
            <a:ext cx="5926411" cy="4571972"/>
          </a:xfrm>
        </p:spPr>
        <p:txBody>
          <a:bodyPr anchor="ctr">
            <a:normAutofit/>
          </a:bodyPr>
          <a:lstStyle/>
          <a:p>
            <a:r>
              <a:rPr lang="en-US" sz="2000" dirty="0">
                <a:solidFill>
                  <a:schemeClr val="bg1"/>
                </a:solidFill>
              </a:rPr>
              <a:t>A process p starts running at time 0, becomes blocked at time 2, and starts running again at time 5.</a:t>
            </a:r>
          </a:p>
          <a:p>
            <a:pPr marL="914400" lvl="1" indent="-457200">
              <a:buFont typeface="+mj-lt"/>
              <a:buAutoNum type="arabicPeriod"/>
            </a:pPr>
            <a:r>
              <a:rPr lang="en-US" sz="2000" dirty="0">
                <a:solidFill>
                  <a:schemeClr val="bg1"/>
                </a:solidFill>
              </a:rPr>
              <a:t>p's attained CPU time under short-term scheduling at time 6 will be ______ time units.</a:t>
            </a:r>
          </a:p>
          <a:p>
            <a:pPr marL="914400" lvl="1" indent="-457200">
              <a:buFont typeface="+mj-lt"/>
              <a:buAutoNum type="arabicPeriod"/>
            </a:pPr>
            <a:r>
              <a:rPr lang="en-US" sz="2000" dirty="0">
                <a:solidFill>
                  <a:schemeClr val="bg1"/>
                </a:solidFill>
              </a:rPr>
              <a:t>p's attained CPU time under long-term scheduling at time 6 will be ______ time units</a:t>
            </a:r>
          </a:p>
          <a:p>
            <a:pPr marL="914400" lvl="1" indent="-457200">
              <a:buFont typeface="+mj-lt"/>
              <a:buAutoNum type="arabicPeriod"/>
            </a:pPr>
            <a:r>
              <a:rPr lang="en-US" sz="2000" dirty="0">
                <a:solidFill>
                  <a:schemeClr val="bg1"/>
                </a:solidFill>
              </a:rPr>
              <a:t>If p terminates at time 7, the total CPU time under long-term scheduling will be ______ time units.</a:t>
            </a:r>
            <a:endParaRPr lang="en-CA" sz="2000" dirty="0">
              <a:solidFill>
                <a:schemeClr val="bg1"/>
              </a:solidFill>
            </a:endParaRPr>
          </a:p>
        </p:txBody>
      </p:sp>
    </p:spTree>
    <p:extLst>
      <p:ext uri="{BB962C8B-B14F-4D97-AF65-F5344CB8AC3E}">
        <p14:creationId xmlns:p14="http://schemas.microsoft.com/office/powerpoint/2010/main" val="130045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8E80FF2-20D6-4FB8-905F-54D565B29AF5}"/>
              </a:ext>
            </a:extLst>
          </p:cNvPr>
          <p:cNvSpPr>
            <a:spLocks noGrp="1"/>
          </p:cNvSpPr>
          <p:nvPr>
            <p:ph type="title"/>
          </p:nvPr>
        </p:nvSpPr>
        <p:spPr>
          <a:xfrm>
            <a:off x="1014141" y="1450655"/>
            <a:ext cx="3932030" cy="3956690"/>
          </a:xfrm>
        </p:spPr>
        <p:txBody>
          <a:bodyPr anchor="ctr">
            <a:normAutofit/>
          </a:bodyPr>
          <a:lstStyle/>
          <a:p>
            <a:pPr algn="ctr"/>
            <a:r>
              <a:rPr lang="en-US" sz="7400" dirty="0">
                <a:solidFill>
                  <a:schemeClr val="bg1"/>
                </a:solidFill>
              </a:rPr>
              <a:t>Exercise – Solutions</a:t>
            </a:r>
            <a:endParaRPr lang="en-CA" sz="74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0CEFC4-4EEC-4AC6-BF39-41343242C029}"/>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A process p starts running at time 0, becomes blocked at time 2, and starts running again at time 5.</a:t>
            </a:r>
          </a:p>
          <a:p>
            <a:pPr marL="914400" lvl="1" indent="-457200">
              <a:buFont typeface="+mj-lt"/>
              <a:buAutoNum type="arabicPeriod"/>
            </a:pPr>
            <a:r>
              <a:rPr lang="en-US" sz="2000">
                <a:solidFill>
                  <a:schemeClr val="bg1"/>
                </a:solidFill>
              </a:rPr>
              <a:t>p's attained CPU time under short-term scheduling at time 6 will be </a:t>
            </a:r>
            <a:r>
              <a:rPr lang="en-US" sz="2000" b="1">
                <a:solidFill>
                  <a:schemeClr val="bg1"/>
                </a:solidFill>
              </a:rPr>
              <a:t>1 time unit</a:t>
            </a:r>
            <a:r>
              <a:rPr lang="en-US" sz="2000">
                <a:solidFill>
                  <a:schemeClr val="bg1"/>
                </a:solidFill>
              </a:rPr>
              <a:t>.</a:t>
            </a:r>
          </a:p>
          <a:p>
            <a:pPr marL="914400" lvl="1" indent="-457200">
              <a:buFont typeface="+mj-lt"/>
              <a:buAutoNum type="arabicPeriod"/>
            </a:pPr>
            <a:r>
              <a:rPr lang="en-US" sz="2000">
                <a:solidFill>
                  <a:schemeClr val="bg1"/>
                </a:solidFill>
              </a:rPr>
              <a:t>p's attained CPU time under long-term scheduling at time 6 will </a:t>
            </a:r>
            <a:r>
              <a:rPr lang="en-US" sz="2000" b="1">
                <a:solidFill>
                  <a:schemeClr val="bg1"/>
                </a:solidFill>
              </a:rPr>
              <a:t>be 3 time units.</a:t>
            </a:r>
          </a:p>
          <a:p>
            <a:pPr marL="914400" lvl="1" indent="-457200">
              <a:buFont typeface="+mj-lt"/>
              <a:buAutoNum type="arabicPeriod"/>
            </a:pPr>
            <a:r>
              <a:rPr lang="en-US" sz="2000">
                <a:solidFill>
                  <a:schemeClr val="bg1"/>
                </a:solidFill>
              </a:rPr>
              <a:t>If p terminates at time 7, the total CPU time under long-term scheduling will be </a:t>
            </a:r>
            <a:r>
              <a:rPr lang="en-US" sz="2000" b="1">
                <a:solidFill>
                  <a:schemeClr val="bg1"/>
                </a:solidFill>
              </a:rPr>
              <a:t>4 time units.</a:t>
            </a:r>
            <a:endParaRPr lang="en-CA" sz="2000" b="1">
              <a:solidFill>
                <a:schemeClr val="bg1"/>
              </a:solidFill>
            </a:endParaRPr>
          </a:p>
          <a:p>
            <a:endParaRPr lang="en-CA" sz="2000">
              <a:solidFill>
                <a:schemeClr val="bg1"/>
              </a:solidFill>
            </a:endParaRPr>
          </a:p>
        </p:txBody>
      </p:sp>
    </p:spTree>
    <p:extLst>
      <p:ext uri="{BB962C8B-B14F-4D97-AF65-F5344CB8AC3E}">
        <p14:creationId xmlns:p14="http://schemas.microsoft.com/office/powerpoint/2010/main" val="363404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F73CD71-F1C1-4939-8DF2-D463755328E6}"/>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Scheduling Batch Processes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41F862-3337-4AAF-B1C8-D2B258FD06E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A batch process performs a long-running and generally repetitive task that does not require any intervention from the user. Ex: Payroll, insurance claims processing, weather prediction, scientific calculations.</a:t>
            </a:r>
          </a:p>
          <a:p>
            <a:pPr lvl="1"/>
            <a:r>
              <a:rPr lang="en-US" sz="2000">
                <a:solidFill>
                  <a:schemeClr val="bg1"/>
                </a:solidFill>
              </a:rPr>
              <a:t>Note: In the early days of computing, batch processing referred to submitting multiple computations, known as jobs, to be executed as a "batch" without manual intervention. In modern computing, any long-running computation that does not require interaction with a user is called a batch job or batch process.</a:t>
            </a:r>
            <a:endParaRPr lang="en-CA" sz="2000">
              <a:solidFill>
                <a:schemeClr val="bg1"/>
              </a:solidFill>
            </a:endParaRPr>
          </a:p>
        </p:txBody>
      </p:sp>
    </p:spTree>
    <p:extLst>
      <p:ext uri="{BB962C8B-B14F-4D97-AF65-F5344CB8AC3E}">
        <p14:creationId xmlns:p14="http://schemas.microsoft.com/office/powerpoint/2010/main" val="2442186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D0A6D11-46D0-4A84-A22D-A192A4AA043D}"/>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rPr>
              <a:t>FIFO (FCFS) Scheduling Algorithm</a:t>
            </a:r>
            <a:endParaRPr lang="en-CA" sz="6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528F7D-45B6-45C5-9123-67EF55F963CA}"/>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FIFO (First-In-First-Out) algorithm, also known as FCFS (First-Come-First-Served), schedules processes strictly according to the process arrival time. The earlier the arrival, the higher the priority.</a:t>
            </a:r>
          </a:p>
          <a:p>
            <a:r>
              <a:rPr lang="en-US" sz="2000">
                <a:solidFill>
                  <a:schemeClr val="bg1"/>
                </a:solidFill>
              </a:rPr>
              <a:t>FIFO is a not preemptive!</a:t>
            </a:r>
          </a:p>
        </p:txBody>
      </p:sp>
    </p:spTree>
    <p:extLst>
      <p:ext uri="{BB962C8B-B14F-4D97-AF65-F5344CB8AC3E}">
        <p14:creationId xmlns:p14="http://schemas.microsoft.com/office/powerpoint/2010/main" val="203419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6608-86D8-4DDE-8871-E671D307E3F6}"/>
              </a:ext>
            </a:extLst>
          </p:cNvPr>
          <p:cNvSpPr>
            <a:spLocks noGrp="1"/>
          </p:cNvSpPr>
          <p:nvPr>
            <p:ph type="title"/>
          </p:nvPr>
        </p:nvSpPr>
        <p:spPr/>
        <p:txBody>
          <a:bodyPr/>
          <a:lstStyle/>
          <a:p>
            <a:r>
              <a:rPr lang="en-US" dirty="0"/>
              <a:t>FIFO – Visualized - 1 </a:t>
            </a:r>
            <a:endParaRPr lang="en-CA" dirty="0"/>
          </a:p>
        </p:txBody>
      </p:sp>
      <p:sp>
        <p:nvSpPr>
          <p:cNvPr id="3" name="Content Placeholder 2">
            <a:extLst>
              <a:ext uri="{FF2B5EF4-FFF2-40B4-BE49-F238E27FC236}">
                <a16:creationId xmlns:a16="http://schemas.microsoft.com/office/drawing/2014/main" id="{D35E174F-8555-4AD0-921F-875EE0F02719}"/>
              </a:ext>
            </a:extLst>
          </p:cNvPr>
          <p:cNvSpPr>
            <a:spLocks noGrp="1"/>
          </p:cNvSpPr>
          <p:nvPr>
            <p:ph idx="1"/>
          </p:nvPr>
        </p:nvSpPr>
        <p:spPr>
          <a:xfrm>
            <a:off x="1842432" y="1783680"/>
            <a:ext cx="8507136" cy="4351338"/>
          </a:xfrm>
        </p:spPr>
        <p:txBody>
          <a:bodyPr/>
          <a:lstStyle/>
          <a:p>
            <a:pPr marL="0" indent="0" algn="ctr">
              <a:buNone/>
            </a:pPr>
            <a:r>
              <a:rPr lang="en-US" dirty="0"/>
              <a:t>Three processes need to be scheduled. p1 arrives at t = 0 and will need 6 units of CPU time. p2 arrives at t = 1 and will need 3 units. p3 arrives at t = 3 and will need 2 units.</a:t>
            </a:r>
            <a:endParaRPr lang="en-CA" dirty="0"/>
          </a:p>
        </p:txBody>
      </p:sp>
      <p:pic>
        <p:nvPicPr>
          <p:cNvPr id="5" name="Picture 4">
            <a:extLst>
              <a:ext uri="{FF2B5EF4-FFF2-40B4-BE49-F238E27FC236}">
                <a16:creationId xmlns:a16="http://schemas.microsoft.com/office/drawing/2014/main" id="{CD65B003-4936-4FED-B019-7138E01D9703}"/>
              </a:ext>
            </a:extLst>
          </p:cNvPr>
          <p:cNvPicPr>
            <a:picLocks noChangeAspect="1"/>
          </p:cNvPicPr>
          <p:nvPr/>
        </p:nvPicPr>
        <p:blipFill>
          <a:blip r:embed="rId2"/>
          <a:stretch>
            <a:fillRect/>
          </a:stretch>
        </p:blipFill>
        <p:spPr>
          <a:xfrm>
            <a:off x="1842432" y="3277182"/>
            <a:ext cx="8334375" cy="2514600"/>
          </a:xfrm>
          <a:prstGeom prst="rect">
            <a:avLst/>
          </a:prstGeom>
        </p:spPr>
      </p:pic>
    </p:spTree>
    <p:extLst>
      <p:ext uri="{BB962C8B-B14F-4D97-AF65-F5344CB8AC3E}">
        <p14:creationId xmlns:p14="http://schemas.microsoft.com/office/powerpoint/2010/main" val="285145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5352BD-499E-4D58-93BE-8F15093C5CBB}"/>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Recap</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9BFDE4-F074-4278-984B-69F70405DF5D}"/>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What is a process?</a:t>
            </a:r>
          </a:p>
          <a:p>
            <a:pPr lvl="1"/>
            <a:r>
              <a:rPr lang="en-US" sz="2000">
                <a:solidFill>
                  <a:schemeClr val="bg1"/>
                </a:solidFill>
              </a:rPr>
              <a:t>Process: A process is an instance of a program being executed by an OS.</a:t>
            </a:r>
          </a:p>
          <a:p>
            <a:r>
              <a:rPr lang="en-US" sz="2000">
                <a:solidFill>
                  <a:schemeClr val="bg1"/>
                </a:solidFill>
              </a:rPr>
              <a:t>What is a PCB?</a:t>
            </a:r>
          </a:p>
          <a:p>
            <a:pPr lvl="1"/>
            <a:r>
              <a:rPr lang="en-US" sz="2000">
                <a:solidFill>
                  <a:schemeClr val="bg1"/>
                </a:solidFill>
              </a:rPr>
              <a:t>A data structure that holds information for a process, including the current instruction address, the execution stack, the set of resources used by the process, and the program being executed.</a:t>
            </a:r>
          </a:p>
          <a:p>
            <a:endParaRPr lang="en-US" sz="2000">
              <a:solidFill>
                <a:schemeClr val="bg1"/>
              </a:solidFill>
            </a:endParaRPr>
          </a:p>
          <a:p>
            <a:pPr lvl="1"/>
            <a:endParaRPr lang="en-CA" sz="2000">
              <a:solidFill>
                <a:schemeClr val="bg1"/>
              </a:solidFill>
            </a:endParaRPr>
          </a:p>
        </p:txBody>
      </p:sp>
    </p:spTree>
    <p:extLst>
      <p:ext uri="{BB962C8B-B14F-4D97-AF65-F5344CB8AC3E}">
        <p14:creationId xmlns:p14="http://schemas.microsoft.com/office/powerpoint/2010/main" val="3558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0826-BB16-4DA7-A5DB-97C6BB7DFA6B}"/>
              </a:ext>
            </a:extLst>
          </p:cNvPr>
          <p:cNvSpPr>
            <a:spLocks noGrp="1"/>
          </p:cNvSpPr>
          <p:nvPr>
            <p:ph type="title"/>
          </p:nvPr>
        </p:nvSpPr>
        <p:spPr/>
        <p:txBody>
          <a:bodyPr/>
          <a:lstStyle/>
          <a:p>
            <a:r>
              <a:rPr lang="en-US" dirty="0"/>
              <a:t>FIFO – Visualized - 2</a:t>
            </a:r>
            <a:endParaRPr lang="en-CA" dirty="0"/>
          </a:p>
        </p:txBody>
      </p:sp>
      <p:sp>
        <p:nvSpPr>
          <p:cNvPr id="3" name="Content Placeholder 2">
            <a:extLst>
              <a:ext uri="{FF2B5EF4-FFF2-40B4-BE49-F238E27FC236}">
                <a16:creationId xmlns:a16="http://schemas.microsoft.com/office/drawing/2014/main" id="{AEC2D7D0-59D8-45B5-8A7E-CD8CC2796FAD}"/>
              </a:ext>
            </a:extLst>
          </p:cNvPr>
          <p:cNvSpPr>
            <a:spLocks noGrp="1"/>
          </p:cNvSpPr>
          <p:nvPr>
            <p:ph idx="1"/>
          </p:nvPr>
        </p:nvSpPr>
        <p:spPr/>
        <p:txBody>
          <a:bodyPr/>
          <a:lstStyle/>
          <a:p>
            <a:pPr marL="0" indent="0" algn="ctr">
              <a:buNone/>
            </a:pPr>
            <a:r>
              <a:rPr lang="en-US" dirty="0"/>
              <a:t>p1 arrived first and starts immediately at t = 0</a:t>
            </a:r>
            <a:endParaRPr lang="en-CA" dirty="0"/>
          </a:p>
        </p:txBody>
      </p:sp>
      <p:pic>
        <p:nvPicPr>
          <p:cNvPr id="5" name="Picture 4">
            <a:extLst>
              <a:ext uri="{FF2B5EF4-FFF2-40B4-BE49-F238E27FC236}">
                <a16:creationId xmlns:a16="http://schemas.microsoft.com/office/drawing/2014/main" id="{1C912146-8B86-4386-96BA-7E55A8D3A854}"/>
              </a:ext>
            </a:extLst>
          </p:cNvPr>
          <p:cNvPicPr>
            <a:picLocks noChangeAspect="1"/>
          </p:cNvPicPr>
          <p:nvPr/>
        </p:nvPicPr>
        <p:blipFill>
          <a:blip r:embed="rId2"/>
          <a:stretch>
            <a:fillRect/>
          </a:stretch>
        </p:blipFill>
        <p:spPr>
          <a:xfrm>
            <a:off x="1890712" y="2853174"/>
            <a:ext cx="8410575" cy="3114675"/>
          </a:xfrm>
          <a:prstGeom prst="rect">
            <a:avLst/>
          </a:prstGeom>
        </p:spPr>
      </p:pic>
    </p:spTree>
    <p:extLst>
      <p:ext uri="{BB962C8B-B14F-4D97-AF65-F5344CB8AC3E}">
        <p14:creationId xmlns:p14="http://schemas.microsoft.com/office/powerpoint/2010/main" val="3986125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98FB-D541-4031-9566-9B069C7BCA7C}"/>
              </a:ext>
            </a:extLst>
          </p:cNvPr>
          <p:cNvSpPr>
            <a:spLocks noGrp="1"/>
          </p:cNvSpPr>
          <p:nvPr>
            <p:ph type="title"/>
          </p:nvPr>
        </p:nvSpPr>
        <p:spPr/>
        <p:txBody>
          <a:bodyPr/>
          <a:lstStyle/>
          <a:p>
            <a:r>
              <a:rPr lang="en-US" dirty="0"/>
              <a:t>FIFO – Visualized - 3</a:t>
            </a:r>
            <a:endParaRPr lang="en-CA" dirty="0"/>
          </a:p>
        </p:txBody>
      </p:sp>
      <p:sp>
        <p:nvSpPr>
          <p:cNvPr id="3" name="Content Placeholder 2">
            <a:extLst>
              <a:ext uri="{FF2B5EF4-FFF2-40B4-BE49-F238E27FC236}">
                <a16:creationId xmlns:a16="http://schemas.microsoft.com/office/drawing/2014/main" id="{B9C36579-C928-45B8-B6BE-B87920ED0743}"/>
              </a:ext>
            </a:extLst>
          </p:cNvPr>
          <p:cNvSpPr>
            <a:spLocks noGrp="1"/>
          </p:cNvSpPr>
          <p:nvPr>
            <p:ph idx="1"/>
          </p:nvPr>
        </p:nvSpPr>
        <p:spPr/>
        <p:txBody>
          <a:bodyPr/>
          <a:lstStyle/>
          <a:p>
            <a:pPr marL="0" indent="0" algn="ctr">
              <a:buNone/>
            </a:pPr>
            <a:r>
              <a:rPr lang="en-US" b="0" i="0" dirty="0">
                <a:solidFill>
                  <a:srgbClr val="424242"/>
                </a:solidFill>
                <a:effectLst/>
              </a:rPr>
              <a:t>p2 arrived second and will start as soon as p1 terminates at t = 6</a:t>
            </a:r>
            <a:endParaRPr lang="en-CA" dirty="0"/>
          </a:p>
        </p:txBody>
      </p:sp>
      <p:pic>
        <p:nvPicPr>
          <p:cNvPr id="5" name="Picture 4">
            <a:extLst>
              <a:ext uri="{FF2B5EF4-FFF2-40B4-BE49-F238E27FC236}">
                <a16:creationId xmlns:a16="http://schemas.microsoft.com/office/drawing/2014/main" id="{B63C2F53-59B5-45CF-B91E-62A4312C3BDF}"/>
              </a:ext>
            </a:extLst>
          </p:cNvPr>
          <p:cNvPicPr>
            <a:picLocks noChangeAspect="1"/>
          </p:cNvPicPr>
          <p:nvPr/>
        </p:nvPicPr>
        <p:blipFill>
          <a:blip r:embed="rId2"/>
          <a:stretch>
            <a:fillRect/>
          </a:stretch>
        </p:blipFill>
        <p:spPr>
          <a:xfrm>
            <a:off x="1778161" y="3074243"/>
            <a:ext cx="8467725" cy="2762250"/>
          </a:xfrm>
          <a:prstGeom prst="rect">
            <a:avLst/>
          </a:prstGeom>
        </p:spPr>
      </p:pic>
    </p:spTree>
    <p:extLst>
      <p:ext uri="{BB962C8B-B14F-4D97-AF65-F5344CB8AC3E}">
        <p14:creationId xmlns:p14="http://schemas.microsoft.com/office/powerpoint/2010/main" val="302178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221B-089A-43FC-ACA3-E9684A4816A8}"/>
              </a:ext>
            </a:extLst>
          </p:cNvPr>
          <p:cNvSpPr>
            <a:spLocks noGrp="1"/>
          </p:cNvSpPr>
          <p:nvPr>
            <p:ph type="title"/>
          </p:nvPr>
        </p:nvSpPr>
        <p:spPr/>
        <p:txBody>
          <a:bodyPr/>
          <a:lstStyle/>
          <a:p>
            <a:r>
              <a:rPr lang="en-US" dirty="0"/>
              <a:t>FIFO – Visualized - 4</a:t>
            </a:r>
            <a:endParaRPr lang="en-CA" dirty="0"/>
          </a:p>
        </p:txBody>
      </p:sp>
      <p:sp>
        <p:nvSpPr>
          <p:cNvPr id="3" name="Content Placeholder 2">
            <a:extLst>
              <a:ext uri="{FF2B5EF4-FFF2-40B4-BE49-F238E27FC236}">
                <a16:creationId xmlns:a16="http://schemas.microsoft.com/office/drawing/2014/main" id="{FED5E6B9-C8DB-42F6-850D-C1E5C910E870}"/>
              </a:ext>
            </a:extLst>
          </p:cNvPr>
          <p:cNvSpPr>
            <a:spLocks noGrp="1"/>
          </p:cNvSpPr>
          <p:nvPr>
            <p:ph idx="1"/>
          </p:nvPr>
        </p:nvSpPr>
        <p:spPr/>
        <p:txBody>
          <a:bodyPr/>
          <a:lstStyle/>
          <a:p>
            <a:pPr marL="0" indent="0" algn="ctr">
              <a:buNone/>
            </a:pPr>
            <a:r>
              <a:rPr lang="en-US" dirty="0"/>
              <a:t>p3 is the last arriving process and will start when p2 terminates at t = 9</a:t>
            </a:r>
            <a:endParaRPr lang="en-CA" dirty="0"/>
          </a:p>
        </p:txBody>
      </p:sp>
      <p:pic>
        <p:nvPicPr>
          <p:cNvPr id="5" name="Picture 4">
            <a:extLst>
              <a:ext uri="{FF2B5EF4-FFF2-40B4-BE49-F238E27FC236}">
                <a16:creationId xmlns:a16="http://schemas.microsoft.com/office/drawing/2014/main" id="{4DAFEB34-EE24-48D7-9A7C-AFCEFCDDF38F}"/>
              </a:ext>
            </a:extLst>
          </p:cNvPr>
          <p:cNvPicPr>
            <a:picLocks noChangeAspect="1"/>
          </p:cNvPicPr>
          <p:nvPr/>
        </p:nvPicPr>
        <p:blipFill>
          <a:blip r:embed="rId2"/>
          <a:stretch>
            <a:fillRect/>
          </a:stretch>
        </p:blipFill>
        <p:spPr>
          <a:xfrm>
            <a:off x="1890712" y="2572544"/>
            <a:ext cx="8410575" cy="2857500"/>
          </a:xfrm>
          <a:prstGeom prst="rect">
            <a:avLst/>
          </a:prstGeom>
        </p:spPr>
      </p:pic>
    </p:spTree>
    <p:extLst>
      <p:ext uri="{BB962C8B-B14F-4D97-AF65-F5344CB8AC3E}">
        <p14:creationId xmlns:p14="http://schemas.microsoft.com/office/powerpoint/2010/main" val="111301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7F794A7-98B2-4833-8FA6-D843BFD14515}"/>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SJF Scheduling Algorithm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295AF7-BA03-410D-BBA7-818687D88506}"/>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SJF (Shortest Job First) algorithm, also known as SJN (Shortest Job Next), schedules processes according to the total CPU time requirements. The shorter the required CPU time, the higher the priority.</a:t>
            </a:r>
          </a:p>
          <a:p>
            <a:r>
              <a:rPr lang="en-US" sz="2000">
                <a:solidFill>
                  <a:schemeClr val="bg1"/>
                </a:solidFill>
              </a:rPr>
              <a:t>SJF is not preemptive!</a:t>
            </a:r>
            <a:endParaRPr lang="en-CA" sz="2000">
              <a:solidFill>
                <a:schemeClr val="bg1"/>
              </a:solidFill>
            </a:endParaRPr>
          </a:p>
        </p:txBody>
      </p:sp>
    </p:spTree>
    <p:extLst>
      <p:ext uri="{BB962C8B-B14F-4D97-AF65-F5344CB8AC3E}">
        <p14:creationId xmlns:p14="http://schemas.microsoft.com/office/powerpoint/2010/main" val="2355268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3260-61A6-4F17-A0B0-9D90305ACC46}"/>
              </a:ext>
            </a:extLst>
          </p:cNvPr>
          <p:cNvSpPr>
            <a:spLocks noGrp="1"/>
          </p:cNvSpPr>
          <p:nvPr>
            <p:ph type="title"/>
          </p:nvPr>
        </p:nvSpPr>
        <p:spPr/>
        <p:txBody>
          <a:bodyPr/>
          <a:lstStyle/>
          <a:p>
            <a:r>
              <a:rPr lang="en-US" dirty="0"/>
              <a:t>SJF – Visualized – 1</a:t>
            </a:r>
            <a:endParaRPr lang="en-CA" dirty="0"/>
          </a:p>
        </p:txBody>
      </p:sp>
      <p:sp>
        <p:nvSpPr>
          <p:cNvPr id="3" name="Content Placeholder 2">
            <a:extLst>
              <a:ext uri="{FF2B5EF4-FFF2-40B4-BE49-F238E27FC236}">
                <a16:creationId xmlns:a16="http://schemas.microsoft.com/office/drawing/2014/main" id="{F7678293-0A1E-4E83-A231-819BC3B8FFED}"/>
              </a:ext>
            </a:extLst>
          </p:cNvPr>
          <p:cNvSpPr>
            <a:spLocks noGrp="1"/>
          </p:cNvSpPr>
          <p:nvPr>
            <p:ph idx="1"/>
          </p:nvPr>
        </p:nvSpPr>
        <p:spPr/>
        <p:txBody>
          <a:bodyPr/>
          <a:lstStyle/>
          <a:p>
            <a:pPr marL="0" indent="0" algn="ctr">
              <a:buNone/>
            </a:pPr>
            <a:r>
              <a:rPr lang="en-US" dirty="0"/>
              <a:t>Three processes need to be scheduled. p1 arrives at t = 0 and will need 6 units of CPU time. p2 arrives at t = 1 and will need 3 units. p3 arrives at t = 3 and will need 2 units</a:t>
            </a:r>
            <a:endParaRPr lang="en-CA" dirty="0"/>
          </a:p>
        </p:txBody>
      </p:sp>
      <p:pic>
        <p:nvPicPr>
          <p:cNvPr id="5" name="Picture 4">
            <a:extLst>
              <a:ext uri="{FF2B5EF4-FFF2-40B4-BE49-F238E27FC236}">
                <a16:creationId xmlns:a16="http://schemas.microsoft.com/office/drawing/2014/main" id="{42EAF87E-1C9D-4CC5-9E48-6E814D7520D2}"/>
              </a:ext>
            </a:extLst>
          </p:cNvPr>
          <p:cNvPicPr>
            <a:picLocks noChangeAspect="1"/>
          </p:cNvPicPr>
          <p:nvPr/>
        </p:nvPicPr>
        <p:blipFill>
          <a:blip r:embed="rId2"/>
          <a:stretch>
            <a:fillRect/>
          </a:stretch>
        </p:blipFill>
        <p:spPr>
          <a:xfrm>
            <a:off x="1809313" y="3171344"/>
            <a:ext cx="8439150" cy="2562225"/>
          </a:xfrm>
          <a:prstGeom prst="rect">
            <a:avLst/>
          </a:prstGeom>
        </p:spPr>
      </p:pic>
    </p:spTree>
    <p:extLst>
      <p:ext uri="{BB962C8B-B14F-4D97-AF65-F5344CB8AC3E}">
        <p14:creationId xmlns:p14="http://schemas.microsoft.com/office/powerpoint/2010/main" val="3245427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E9EB-16D1-4242-BD1F-86EE0719AE02}"/>
              </a:ext>
            </a:extLst>
          </p:cNvPr>
          <p:cNvSpPr>
            <a:spLocks noGrp="1"/>
          </p:cNvSpPr>
          <p:nvPr>
            <p:ph type="title"/>
          </p:nvPr>
        </p:nvSpPr>
        <p:spPr/>
        <p:txBody>
          <a:bodyPr/>
          <a:lstStyle/>
          <a:p>
            <a:r>
              <a:rPr lang="en-US" dirty="0"/>
              <a:t>SJF – Visualized – 2</a:t>
            </a:r>
            <a:endParaRPr lang="en-CA" dirty="0"/>
          </a:p>
        </p:txBody>
      </p:sp>
      <p:sp>
        <p:nvSpPr>
          <p:cNvPr id="3" name="Content Placeholder 2">
            <a:extLst>
              <a:ext uri="{FF2B5EF4-FFF2-40B4-BE49-F238E27FC236}">
                <a16:creationId xmlns:a16="http://schemas.microsoft.com/office/drawing/2014/main" id="{5E6248E8-77A5-4BA3-A482-BC7CC2534AD2}"/>
              </a:ext>
            </a:extLst>
          </p:cNvPr>
          <p:cNvSpPr>
            <a:spLocks noGrp="1"/>
          </p:cNvSpPr>
          <p:nvPr>
            <p:ph idx="1"/>
          </p:nvPr>
        </p:nvSpPr>
        <p:spPr/>
        <p:txBody>
          <a:bodyPr/>
          <a:lstStyle/>
          <a:p>
            <a:pPr marL="0" indent="0" algn="ctr">
              <a:buNone/>
            </a:pPr>
            <a:r>
              <a:rPr lang="en-US" b="0" i="0" dirty="0">
                <a:solidFill>
                  <a:srgbClr val="424242"/>
                </a:solidFill>
                <a:effectLst/>
                <a:latin typeface="Roboto"/>
              </a:rPr>
              <a:t>p1 arrived first and starts immediately at t = 0</a:t>
            </a:r>
            <a:endParaRPr lang="en-CA" dirty="0"/>
          </a:p>
        </p:txBody>
      </p:sp>
      <p:pic>
        <p:nvPicPr>
          <p:cNvPr id="5" name="Picture 4">
            <a:extLst>
              <a:ext uri="{FF2B5EF4-FFF2-40B4-BE49-F238E27FC236}">
                <a16:creationId xmlns:a16="http://schemas.microsoft.com/office/drawing/2014/main" id="{F17DC583-4106-484C-8D32-CA7AA33BAD0C}"/>
              </a:ext>
            </a:extLst>
          </p:cNvPr>
          <p:cNvPicPr>
            <a:picLocks noChangeAspect="1"/>
          </p:cNvPicPr>
          <p:nvPr/>
        </p:nvPicPr>
        <p:blipFill>
          <a:blip r:embed="rId2"/>
          <a:stretch>
            <a:fillRect/>
          </a:stretch>
        </p:blipFill>
        <p:spPr>
          <a:xfrm>
            <a:off x="1663947" y="2784271"/>
            <a:ext cx="8696325" cy="2933700"/>
          </a:xfrm>
          <a:prstGeom prst="rect">
            <a:avLst/>
          </a:prstGeom>
        </p:spPr>
      </p:pic>
    </p:spTree>
    <p:extLst>
      <p:ext uri="{BB962C8B-B14F-4D97-AF65-F5344CB8AC3E}">
        <p14:creationId xmlns:p14="http://schemas.microsoft.com/office/powerpoint/2010/main" val="334659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4C75-3826-48B6-BC47-60CD382F2673}"/>
              </a:ext>
            </a:extLst>
          </p:cNvPr>
          <p:cNvSpPr>
            <a:spLocks noGrp="1"/>
          </p:cNvSpPr>
          <p:nvPr>
            <p:ph type="title"/>
          </p:nvPr>
        </p:nvSpPr>
        <p:spPr/>
        <p:txBody>
          <a:bodyPr/>
          <a:lstStyle/>
          <a:p>
            <a:r>
              <a:rPr lang="en-US" dirty="0"/>
              <a:t>SJF – Visualized – 3</a:t>
            </a:r>
            <a:endParaRPr lang="en-CA" dirty="0"/>
          </a:p>
        </p:txBody>
      </p:sp>
      <p:sp>
        <p:nvSpPr>
          <p:cNvPr id="3" name="Content Placeholder 2">
            <a:extLst>
              <a:ext uri="{FF2B5EF4-FFF2-40B4-BE49-F238E27FC236}">
                <a16:creationId xmlns:a16="http://schemas.microsoft.com/office/drawing/2014/main" id="{31A1DAA5-3FC1-42E5-B527-AE49D5DB086C}"/>
              </a:ext>
            </a:extLst>
          </p:cNvPr>
          <p:cNvSpPr>
            <a:spLocks noGrp="1"/>
          </p:cNvSpPr>
          <p:nvPr>
            <p:ph idx="1"/>
          </p:nvPr>
        </p:nvSpPr>
        <p:spPr/>
        <p:txBody>
          <a:bodyPr/>
          <a:lstStyle/>
          <a:p>
            <a:pPr marL="0" indent="0" algn="ctr">
              <a:buNone/>
            </a:pPr>
            <a:r>
              <a:rPr lang="en-US" dirty="0"/>
              <a:t>p3 has a shorter total CPU time requirement than p2 and will start as soon as p1 terminates at t = 6</a:t>
            </a:r>
            <a:endParaRPr lang="en-CA" dirty="0"/>
          </a:p>
        </p:txBody>
      </p:sp>
      <p:pic>
        <p:nvPicPr>
          <p:cNvPr id="5" name="Picture 4">
            <a:extLst>
              <a:ext uri="{FF2B5EF4-FFF2-40B4-BE49-F238E27FC236}">
                <a16:creationId xmlns:a16="http://schemas.microsoft.com/office/drawing/2014/main" id="{C85D8E0A-7188-467F-B158-499A80B6DA40}"/>
              </a:ext>
            </a:extLst>
          </p:cNvPr>
          <p:cNvPicPr>
            <a:picLocks noChangeAspect="1"/>
          </p:cNvPicPr>
          <p:nvPr/>
        </p:nvPicPr>
        <p:blipFill>
          <a:blip r:embed="rId2"/>
          <a:stretch>
            <a:fillRect/>
          </a:stretch>
        </p:blipFill>
        <p:spPr>
          <a:xfrm>
            <a:off x="1757362" y="2815431"/>
            <a:ext cx="8677275" cy="2371725"/>
          </a:xfrm>
          <a:prstGeom prst="rect">
            <a:avLst/>
          </a:prstGeom>
        </p:spPr>
      </p:pic>
    </p:spTree>
    <p:extLst>
      <p:ext uri="{BB962C8B-B14F-4D97-AF65-F5344CB8AC3E}">
        <p14:creationId xmlns:p14="http://schemas.microsoft.com/office/powerpoint/2010/main" val="2702586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DDF2-2D20-4587-9262-B0395C2814DF}"/>
              </a:ext>
            </a:extLst>
          </p:cNvPr>
          <p:cNvSpPr>
            <a:spLocks noGrp="1"/>
          </p:cNvSpPr>
          <p:nvPr>
            <p:ph type="title"/>
          </p:nvPr>
        </p:nvSpPr>
        <p:spPr/>
        <p:txBody>
          <a:bodyPr/>
          <a:lstStyle/>
          <a:p>
            <a:r>
              <a:rPr lang="en-US" dirty="0"/>
              <a:t>SJF – Visualized – 4</a:t>
            </a:r>
            <a:endParaRPr lang="en-CA" dirty="0"/>
          </a:p>
        </p:txBody>
      </p:sp>
      <p:sp>
        <p:nvSpPr>
          <p:cNvPr id="3" name="Content Placeholder 2">
            <a:extLst>
              <a:ext uri="{FF2B5EF4-FFF2-40B4-BE49-F238E27FC236}">
                <a16:creationId xmlns:a16="http://schemas.microsoft.com/office/drawing/2014/main" id="{DD30E58C-8C49-4A05-B2B9-CAFE6D34C00F}"/>
              </a:ext>
            </a:extLst>
          </p:cNvPr>
          <p:cNvSpPr>
            <a:spLocks noGrp="1"/>
          </p:cNvSpPr>
          <p:nvPr>
            <p:ph idx="1"/>
          </p:nvPr>
        </p:nvSpPr>
        <p:spPr/>
        <p:txBody>
          <a:bodyPr/>
          <a:lstStyle/>
          <a:p>
            <a:pPr marL="0" indent="0" algn="ctr">
              <a:buNone/>
            </a:pPr>
            <a:r>
              <a:rPr lang="en-US" dirty="0"/>
              <a:t>p2 starts when p3 terminates at t = 8</a:t>
            </a:r>
            <a:endParaRPr lang="en-CA" dirty="0"/>
          </a:p>
        </p:txBody>
      </p:sp>
      <p:pic>
        <p:nvPicPr>
          <p:cNvPr id="5" name="Picture 4">
            <a:extLst>
              <a:ext uri="{FF2B5EF4-FFF2-40B4-BE49-F238E27FC236}">
                <a16:creationId xmlns:a16="http://schemas.microsoft.com/office/drawing/2014/main" id="{588D02A5-2030-4876-A34C-5EB0095F651F}"/>
              </a:ext>
            </a:extLst>
          </p:cNvPr>
          <p:cNvPicPr>
            <a:picLocks noChangeAspect="1"/>
          </p:cNvPicPr>
          <p:nvPr/>
        </p:nvPicPr>
        <p:blipFill>
          <a:blip r:embed="rId2"/>
          <a:stretch>
            <a:fillRect/>
          </a:stretch>
        </p:blipFill>
        <p:spPr>
          <a:xfrm>
            <a:off x="1777111" y="2577473"/>
            <a:ext cx="8486775" cy="3095625"/>
          </a:xfrm>
          <a:prstGeom prst="rect">
            <a:avLst/>
          </a:prstGeom>
        </p:spPr>
      </p:pic>
    </p:spTree>
    <p:extLst>
      <p:ext uri="{BB962C8B-B14F-4D97-AF65-F5344CB8AC3E}">
        <p14:creationId xmlns:p14="http://schemas.microsoft.com/office/powerpoint/2010/main" val="1010960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F1061B1-A758-4B3B-BDB8-343A5BC9EFB2}"/>
              </a:ext>
            </a:extLst>
          </p:cNvPr>
          <p:cNvSpPr>
            <a:spLocks noGrp="1"/>
          </p:cNvSpPr>
          <p:nvPr>
            <p:ph type="title"/>
          </p:nvPr>
        </p:nvSpPr>
        <p:spPr>
          <a:xfrm>
            <a:off x="1014141" y="1450655"/>
            <a:ext cx="3932030" cy="3956690"/>
          </a:xfrm>
        </p:spPr>
        <p:txBody>
          <a:bodyPr anchor="ctr">
            <a:normAutofit/>
          </a:bodyPr>
          <a:lstStyle/>
          <a:p>
            <a:pPr algn="ctr"/>
            <a:r>
              <a:rPr lang="en-US" sz="6200" dirty="0">
                <a:solidFill>
                  <a:schemeClr val="bg1"/>
                </a:solidFill>
              </a:rPr>
              <a:t>SRT Scheduling Algorithm</a:t>
            </a:r>
            <a:endParaRPr lang="en-CA" sz="62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56F4C6-5ACE-42FF-B622-6DB2675279CA}"/>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SRT (Shortest Remaining Time) algorithm schedules processes according to the remaining CPU time needed to complete the work. The shorter the remaining CPU time, the higher the priority.</a:t>
            </a:r>
          </a:p>
          <a:p>
            <a:r>
              <a:rPr lang="en-US" sz="2000">
                <a:solidFill>
                  <a:schemeClr val="bg1"/>
                </a:solidFill>
              </a:rPr>
              <a:t>SRT is the preemptive version of SJF.</a:t>
            </a:r>
            <a:endParaRPr lang="en-CA" sz="2000">
              <a:solidFill>
                <a:schemeClr val="bg1"/>
              </a:solidFill>
            </a:endParaRPr>
          </a:p>
        </p:txBody>
      </p:sp>
    </p:spTree>
    <p:extLst>
      <p:ext uri="{BB962C8B-B14F-4D97-AF65-F5344CB8AC3E}">
        <p14:creationId xmlns:p14="http://schemas.microsoft.com/office/powerpoint/2010/main" val="586718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5101-9E52-487D-B8CF-C02C295EA02F}"/>
              </a:ext>
            </a:extLst>
          </p:cNvPr>
          <p:cNvSpPr>
            <a:spLocks noGrp="1"/>
          </p:cNvSpPr>
          <p:nvPr>
            <p:ph type="title"/>
          </p:nvPr>
        </p:nvSpPr>
        <p:spPr/>
        <p:txBody>
          <a:bodyPr/>
          <a:lstStyle/>
          <a:p>
            <a:r>
              <a:rPr lang="en-US" dirty="0"/>
              <a:t>SRT – Visualized – 1 </a:t>
            </a:r>
            <a:endParaRPr lang="en-CA" dirty="0"/>
          </a:p>
        </p:txBody>
      </p:sp>
      <p:sp>
        <p:nvSpPr>
          <p:cNvPr id="3" name="Content Placeholder 2">
            <a:extLst>
              <a:ext uri="{FF2B5EF4-FFF2-40B4-BE49-F238E27FC236}">
                <a16:creationId xmlns:a16="http://schemas.microsoft.com/office/drawing/2014/main" id="{60EAD641-C86D-407F-A6F8-CFFFE6AB15BA}"/>
              </a:ext>
            </a:extLst>
          </p:cNvPr>
          <p:cNvSpPr>
            <a:spLocks noGrp="1"/>
          </p:cNvSpPr>
          <p:nvPr>
            <p:ph idx="1"/>
          </p:nvPr>
        </p:nvSpPr>
        <p:spPr/>
        <p:txBody>
          <a:bodyPr/>
          <a:lstStyle/>
          <a:p>
            <a:pPr marL="0" indent="0" algn="ctr">
              <a:buNone/>
            </a:pPr>
            <a:r>
              <a:rPr lang="en-US" dirty="0"/>
              <a:t>Three processes need to be scheduled. p1 arrives at t = 0 and will need 6 units of CPU time. p2 arrives at t = 1 and will need 3 units. p3 arrives at t = 3 and will need 2 units</a:t>
            </a:r>
            <a:endParaRPr lang="en-CA" dirty="0"/>
          </a:p>
        </p:txBody>
      </p:sp>
      <p:pic>
        <p:nvPicPr>
          <p:cNvPr id="5" name="Picture 4">
            <a:extLst>
              <a:ext uri="{FF2B5EF4-FFF2-40B4-BE49-F238E27FC236}">
                <a16:creationId xmlns:a16="http://schemas.microsoft.com/office/drawing/2014/main" id="{FB801435-5F3A-4D7C-9BC8-2E58AF1206D6}"/>
              </a:ext>
            </a:extLst>
          </p:cNvPr>
          <p:cNvPicPr>
            <a:picLocks noChangeAspect="1"/>
          </p:cNvPicPr>
          <p:nvPr/>
        </p:nvPicPr>
        <p:blipFill>
          <a:blip r:embed="rId2"/>
          <a:stretch>
            <a:fillRect/>
          </a:stretch>
        </p:blipFill>
        <p:spPr>
          <a:xfrm>
            <a:off x="1457151" y="3192885"/>
            <a:ext cx="8858250" cy="2552700"/>
          </a:xfrm>
          <a:prstGeom prst="rect">
            <a:avLst/>
          </a:prstGeom>
        </p:spPr>
      </p:pic>
    </p:spTree>
    <p:extLst>
      <p:ext uri="{BB962C8B-B14F-4D97-AF65-F5344CB8AC3E}">
        <p14:creationId xmlns:p14="http://schemas.microsoft.com/office/powerpoint/2010/main" val="236885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D2448E-1026-42CB-97B7-75A20CF20C39}"/>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The Scheduler</a:t>
            </a:r>
            <a:endParaRPr lang="en-CA" sz="6800" dirty="0">
              <a:solidFill>
                <a:schemeClr val="bg1"/>
              </a:solidFill>
            </a:endParaRP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E5784A-B6CA-45A3-A04D-D0E328D28F0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Previously described by me as the CPUs Chief of Staff or Assistant. No Process can get to the CPU without the scheduler’s approval.</a:t>
            </a:r>
          </a:p>
          <a:p>
            <a:r>
              <a:rPr lang="en-CA" sz="2000">
                <a:solidFill>
                  <a:schemeClr val="bg1"/>
                </a:solidFill>
              </a:rPr>
              <a:t>The scheduler is just an algorithm and there are many scheduling algorithms out there with varying degrees of efficiency.</a:t>
            </a:r>
          </a:p>
          <a:p>
            <a:pPr lvl="1"/>
            <a:r>
              <a:rPr lang="en-CA" sz="2000">
                <a:solidFill>
                  <a:schemeClr val="bg1"/>
                </a:solidFill>
              </a:rPr>
              <a:t>The most efficient scheduler is the one that makes the most use of CPU time.</a:t>
            </a:r>
          </a:p>
          <a:p>
            <a:pPr lvl="2"/>
            <a:r>
              <a:rPr lang="en-CA">
                <a:solidFill>
                  <a:schemeClr val="bg1"/>
                </a:solidFill>
              </a:rPr>
              <a:t>Remember CPU time is a valuable resource like gold or diamonds!</a:t>
            </a:r>
          </a:p>
          <a:p>
            <a:endParaRPr lang="en-CA" sz="2000">
              <a:solidFill>
                <a:schemeClr val="bg1"/>
              </a:solidFill>
            </a:endParaRPr>
          </a:p>
        </p:txBody>
      </p:sp>
    </p:spTree>
    <p:extLst>
      <p:ext uri="{BB962C8B-B14F-4D97-AF65-F5344CB8AC3E}">
        <p14:creationId xmlns:p14="http://schemas.microsoft.com/office/powerpoint/2010/main" val="1982749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B0CA-32CE-4429-9BAD-64343EEC68E6}"/>
              </a:ext>
            </a:extLst>
          </p:cNvPr>
          <p:cNvSpPr>
            <a:spLocks noGrp="1"/>
          </p:cNvSpPr>
          <p:nvPr>
            <p:ph type="title"/>
          </p:nvPr>
        </p:nvSpPr>
        <p:spPr/>
        <p:txBody>
          <a:bodyPr/>
          <a:lstStyle/>
          <a:p>
            <a:r>
              <a:rPr lang="en-US" dirty="0"/>
              <a:t>SRT – Visualized – 2</a:t>
            </a:r>
            <a:endParaRPr lang="en-CA" dirty="0"/>
          </a:p>
        </p:txBody>
      </p:sp>
      <p:sp>
        <p:nvSpPr>
          <p:cNvPr id="3" name="Content Placeholder 2">
            <a:extLst>
              <a:ext uri="{FF2B5EF4-FFF2-40B4-BE49-F238E27FC236}">
                <a16:creationId xmlns:a16="http://schemas.microsoft.com/office/drawing/2014/main" id="{F79A588C-752A-44B7-89D2-EC3717193205}"/>
              </a:ext>
            </a:extLst>
          </p:cNvPr>
          <p:cNvSpPr>
            <a:spLocks noGrp="1"/>
          </p:cNvSpPr>
          <p:nvPr>
            <p:ph idx="1"/>
          </p:nvPr>
        </p:nvSpPr>
        <p:spPr/>
        <p:txBody>
          <a:bodyPr/>
          <a:lstStyle/>
          <a:p>
            <a:pPr marL="0" indent="0" algn="ctr">
              <a:buNone/>
            </a:pPr>
            <a:r>
              <a:rPr lang="en-US" dirty="0"/>
              <a:t>p1 arrives first and starts immediately at t = 0</a:t>
            </a:r>
            <a:endParaRPr lang="en-CA" dirty="0"/>
          </a:p>
        </p:txBody>
      </p:sp>
      <p:pic>
        <p:nvPicPr>
          <p:cNvPr id="5" name="Picture 4">
            <a:extLst>
              <a:ext uri="{FF2B5EF4-FFF2-40B4-BE49-F238E27FC236}">
                <a16:creationId xmlns:a16="http://schemas.microsoft.com/office/drawing/2014/main" id="{C95D5A34-D6BA-43EE-BAF7-71EDB73AFDC4}"/>
              </a:ext>
            </a:extLst>
          </p:cNvPr>
          <p:cNvPicPr>
            <a:picLocks noChangeAspect="1"/>
          </p:cNvPicPr>
          <p:nvPr/>
        </p:nvPicPr>
        <p:blipFill>
          <a:blip r:embed="rId2"/>
          <a:stretch>
            <a:fillRect/>
          </a:stretch>
        </p:blipFill>
        <p:spPr>
          <a:xfrm>
            <a:off x="1962150" y="2642575"/>
            <a:ext cx="8267700" cy="2847975"/>
          </a:xfrm>
          <a:prstGeom prst="rect">
            <a:avLst/>
          </a:prstGeom>
        </p:spPr>
      </p:pic>
    </p:spTree>
    <p:extLst>
      <p:ext uri="{BB962C8B-B14F-4D97-AF65-F5344CB8AC3E}">
        <p14:creationId xmlns:p14="http://schemas.microsoft.com/office/powerpoint/2010/main" val="310200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D107-B167-442D-9ED5-7A0BF6AAD1B7}"/>
              </a:ext>
            </a:extLst>
          </p:cNvPr>
          <p:cNvSpPr>
            <a:spLocks noGrp="1"/>
          </p:cNvSpPr>
          <p:nvPr>
            <p:ph type="title"/>
          </p:nvPr>
        </p:nvSpPr>
        <p:spPr/>
        <p:txBody>
          <a:bodyPr/>
          <a:lstStyle/>
          <a:p>
            <a:r>
              <a:rPr lang="en-US" dirty="0"/>
              <a:t>SRT – Visualized – 3</a:t>
            </a:r>
            <a:endParaRPr lang="en-CA" dirty="0"/>
          </a:p>
        </p:txBody>
      </p:sp>
      <p:sp>
        <p:nvSpPr>
          <p:cNvPr id="3" name="Content Placeholder 2">
            <a:extLst>
              <a:ext uri="{FF2B5EF4-FFF2-40B4-BE49-F238E27FC236}">
                <a16:creationId xmlns:a16="http://schemas.microsoft.com/office/drawing/2014/main" id="{07FA6870-997B-45E0-866E-242EA1B9CBE0}"/>
              </a:ext>
            </a:extLst>
          </p:cNvPr>
          <p:cNvSpPr>
            <a:spLocks noGrp="1"/>
          </p:cNvSpPr>
          <p:nvPr>
            <p:ph idx="1"/>
          </p:nvPr>
        </p:nvSpPr>
        <p:spPr/>
        <p:txBody>
          <a:bodyPr/>
          <a:lstStyle/>
          <a:p>
            <a:pPr marL="0" indent="0" algn="ctr">
              <a:buNone/>
            </a:pPr>
            <a:r>
              <a:rPr lang="en-US" dirty="0"/>
              <a:t>p2 arrives at t = 1. p2's remaining time is 3 units while p1's remaining time is 5 units. Thus p2 preempts p1 and starts at t = 1</a:t>
            </a:r>
            <a:endParaRPr lang="en-CA" dirty="0"/>
          </a:p>
        </p:txBody>
      </p:sp>
      <p:pic>
        <p:nvPicPr>
          <p:cNvPr id="5" name="Picture 4">
            <a:extLst>
              <a:ext uri="{FF2B5EF4-FFF2-40B4-BE49-F238E27FC236}">
                <a16:creationId xmlns:a16="http://schemas.microsoft.com/office/drawing/2014/main" id="{C91FE4C1-5677-4797-BBF1-92720238EA50}"/>
              </a:ext>
            </a:extLst>
          </p:cNvPr>
          <p:cNvPicPr>
            <a:picLocks noChangeAspect="1"/>
          </p:cNvPicPr>
          <p:nvPr/>
        </p:nvPicPr>
        <p:blipFill>
          <a:blip r:embed="rId2"/>
          <a:stretch>
            <a:fillRect/>
          </a:stretch>
        </p:blipFill>
        <p:spPr>
          <a:xfrm>
            <a:off x="1802249" y="3023878"/>
            <a:ext cx="8791575" cy="2752725"/>
          </a:xfrm>
          <a:prstGeom prst="rect">
            <a:avLst/>
          </a:prstGeom>
        </p:spPr>
      </p:pic>
    </p:spTree>
    <p:extLst>
      <p:ext uri="{BB962C8B-B14F-4D97-AF65-F5344CB8AC3E}">
        <p14:creationId xmlns:p14="http://schemas.microsoft.com/office/powerpoint/2010/main" val="1905325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D5D6-857A-4B96-9D0C-A6410B1E2B12}"/>
              </a:ext>
            </a:extLst>
          </p:cNvPr>
          <p:cNvSpPr>
            <a:spLocks noGrp="1"/>
          </p:cNvSpPr>
          <p:nvPr>
            <p:ph type="title"/>
          </p:nvPr>
        </p:nvSpPr>
        <p:spPr/>
        <p:txBody>
          <a:bodyPr/>
          <a:lstStyle/>
          <a:p>
            <a:r>
              <a:rPr lang="en-US" dirty="0"/>
              <a:t>SRT – Visualized – 4</a:t>
            </a:r>
            <a:endParaRPr lang="en-CA" dirty="0"/>
          </a:p>
        </p:txBody>
      </p:sp>
      <p:sp>
        <p:nvSpPr>
          <p:cNvPr id="3" name="Content Placeholder 2">
            <a:extLst>
              <a:ext uri="{FF2B5EF4-FFF2-40B4-BE49-F238E27FC236}">
                <a16:creationId xmlns:a16="http://schemas.microsoft.com/office/drawing/2014/main" id="{0DA0974A-17E8-4056-9227-DC58E4508385}"/>
              </a:ext>
            </a:extLst>
          </p:cNvPr>
          <p:cNvSpPr>
            <a:spLocks noGrp="1"/>
          </p:cNvSpPr>
          <p:nvPr>
            <p:ph idx="1"/>
          </p:nvPr>
        </p:nvSpPr>
        <p:spPr/>
        <p:txBody>
          <a:bodyPr/>
          <a:lstStyle/>
          <a:p>
            <a:pPr marL="0" indent="0" algn="ctr">
              <a:buNone/>
            </a:pPr>
            <a:r>
              <a:rPr lang="en-US" dirty="0"/>
              <a:t>p3 arrives at t = 3.  p3's remaining time is 2 units while p2's remaining time is only 1 unit. Thus p2 continues running until t = 4</a:t>
            </a:r>
            <a:endParaRPr lang="en-CA" dirty="0"/>
          </a:p>
        </p:txBody>
      </p:sp>
      <p:pic>
        <p:nvPicPr>
          <p:cNvPr id="5" name="Picture 4">
            <a:extLst>
              <a:ext uri="{FF2B5EF4-FFF2-40B4-BE49-F238E27FC236}">
                <a16:creationId xmlns:a16="http://schemas.microsoft.com/office/drawing/2014/main" id="{7230769F-78BA-47E6-936C-7DF86F656163}"/>
              </a:ext>
            </a:extLst>
          </p:cNvPr>
          <p:cNvPicPr>
            <a:picLocks noChangeAspect="1"/>
          </p:cNvPicPr>
          <p:nvPr/>
        </p:nvPicPr>
        <p:blipFill>
          <a:blip r:embed="rId2"/>
          <a:stretch>
            <a:fillRect/>
          </a:stretch>
        </p:blipFill>
        <p:spPr>
          <a:xfrm>
            <a:off x="1709999" y="2881574"/>
            <a:ext cx="8486775" cy="2638425"/>
          </a:xfrm>
          <a:prstGeom prst="rect">
            <a:avLst/>
          </a:prstGeom>
        </p:spPr>
      </p:pic>
    </p:spTree>
    <p:extLst>
      <p:ext uri="{BB962C8B-B14F-4D97-AF65-F5344CB8AC3E}">
        <p14:creationId xmlns:p14="http://schemas.microsoft.com/office/powerpoint/2010/main" val="737065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EFA2-8473-4FD3-BF49-467A75FAC2F9}"/>
              </a:ext>
            </a:extLst>
          </p:cNvPr>
          <p:cNvSpPr>
            <a:spLocks noGrp="1"/>
          </p:cNvSpPr>
          <p:nvPr>
            <p:ph type="title"/>
          </p:nvPr>
        </p:nvSpPr>
        <p:spPr/>
        <p:txBody>
          <a:bodyPr/>
          <a:lstStyle/>
          <a:p>
            <a:r>
              <a:rPr lang="en-US" dirty="0"/>
              <a:t>SRT – Visualized – 5</a:t>
            </a:r>
            <a:endParaRPr lang="en-CA" dirty="0"/>
          </a:p>
        </p:txBody>
      </p:sp>
      <p:sp>
        <p:nvSpPr>
          <p:cNvPr id="3" name="Content Placeholder 2">
            <a:extLst>
              <a:ext uri="{FF2B5EF4-FFF2-40B4-BE49-F238E27FC236}">
                <a16:creationId xmlns:a16="http://schemas.microsoft.com/office/drawing/2014/main" id="{9D9A3F27-FB22-406A-9D73-DAA69CB117E7}"/>
              </a:ext>
            </a:extLst>
          </p:cNvPr>
          <p:cNvSpPr>
            <a:spLocks noGrp="1"/>
          </p:cNvSpPr>
          <p:nvPr>
            <p:ph idx="1"/>
          </p:nvPr>
        </p:nvSpPr>
        <p:spPr/>
        <p:txBody>
          <a:bodyPr/>
          <a:lstStyle/>
          <a:p>
            <a:pPr marL="0" indent="0" algn="ctr">
              <a:buNone/>
            </a:pPr>
            <a:r>
              <a:rPr lang="en-US" dirty="0"/>
              <a:t>At t = 4, p1's remaining time is 5 units and p3's remaining time is 2 units. Thus p3 starts and runs until t = 6</a:t>
            </a:r>
            <a:endParaRPr lang="en-CA" dirty="0"/>
          </a:p>
        </p:txBody>
      </p:sp>
      <p:pic>
        <p:nvPicPr>
          <p:cNvPr id="5" name="Picture 4">
            <a:extLst>
              <a:ext uri="{FF2B5EF4-FFF2-40B4-BE49-F238E27FC236}">
                <a16:creationId xmlns:a16="http://schemas.microsoft.com/office/drawing/2014/main" id="{898A3099-C914-402E-921B-CECA54391C4A}"/>
              </a:ext>
            </a:extLst>
          </p:cNvPr>
          <p:cNvPicPr>
            <a:picLocks noChangeAspect="1"/>
          </p:cNvPicPr>
          <p:nvPr/>
        </p:nvPicPr>
        <p:blipFill>
          <a:blip r:embed="rId2"/>
          <a:stretch>
            <a:fillRect/>
          </a:stretch>
        </p:blipFill>
        <p:spPr>
          <a:xfrm>
            <a:off x="1671637" y="2953187"/>
            <a:ext cx="8848725" cy="2914650"/>
          </a:xfrm>
          <a:prstGeom prst="rect">
            <a:avLst/>
          </a:prstGeom>
        </p:spPr>
      </p:pic>
    </p:spTree>
    <p:extLst>
      <p:ext uri="{BB962C8B-B14F-4D97-AF65-F5344CB8AC3E}">
        <p14:creationId xmlns:p14="http://schemas.microsoft.com/office/powerpoint/2010/main" val="2562403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B3D1-67C1-4596-A57F-3408AB37DDC4}"/>
              </a:ext>
            </a:extLst>
          </p:cNvPr>
          <p:cNvSpPr>
            <a:spLocks noGrp="1"/>
          </p:cNvSpPr>
          <p:nvPr>
            <p:ph type="title"/>
          </p:nvPr>
        </p:nvSpPr>
        <p:spPr/>
        <p:txBody>
          <a:bodyPr/>
          <a:lstStyle/>
          <a:p>
            <a:r>
              <a:rPr lang="en-US" dirty="0"/>
              <a:t>SRT – Visualized – 6</a:t>
            </a:r>
            <a:endParaRPr lang="en-CA" dirty="0"/>
          </a:p>
        </p:txBody>
      </p:sp>
      <p:sp>
        <p:nvSpPr>
          <p:cNvPr id="3" name="Content Placeholder 2">
            <a:extLst>
              <a:ext uri="{FF2B5EF4-FFF2-40B4-BE49-F238E27FC236}">
                <a16:creationId xmlns:a16="http://schemas.microsoft.com/office/drawing/2014/main" id="{79ED5FED-7451-46B4-931A-C772E1167F96}"/>
              </a:ext>
            </a:extLst>
          </p:cNvPr>
          <p:cNvSpPr>
            <a:spLocks noGrp="1"/>
          </p:cNvSpPr>
          <p:nvPr>
            <p:ph idx="1"/>
          </p:nvPr>
        </p:nvSpPr>
        <p:spPr/>
        <p:txBody>
          <a:bodyPr/>
          <a:lstStyle/>
          <a:p>
            <a:pPr marL="0" indent="0" algn="ctr">
              <a:buNone/>
            </a:pPr>
            <a:r>
              <a:rPr lang="en-US" dirty="0"/>
              <a:t>Finally, p1 restarts at t = 6 and terminates at t = 11</a:t>
            </a:r>
            <a:endParaRPr lang="en-CA" dirty="0"/>
          </a:p>
        </p:txBody>
      </p:sp>
      <p:pic>
        <p:nvPicPr>
          <p:cNvPr id="5" name="Picture 4">
            <a:extLst>
              <a:ext uri="{FF2B5EF4-FFF2-40B4-BE49-F238E27FC236}">
                <a16:creationId xmlns:a16="http://schemas.microsoft.com/office/drawing/2014/main" id="{FCAD616A-EE21-428E-9B9D-A63A3D6F139F}"/>
              </a:ext>
            </a:extLst>
          </p:cNvPr>
          <p:cNvPicPr>
            <a:picLocks noChangeAspect="1"/>
          </p:cNvPicPr>
          <p:nvPr/>
        </p:nvPicPr>
        <p:blipFill>
          <a:blip r:embed="rId2"/>
          <a:stretch>
            <a:fillRect/>
          </a:stretch>
        </p:blipFill>
        <p:spPr>
          <a:xfrm>
            <a:off x="1709737" y="2629694"/>
            <a:ext cx="8772525" cy="2743200"/>
          </a:xfrm>
          <a:prstGeom prst="rect">
            <a:avLst/>
          </a:prstGeom>
        </p:spPr>
      </p:pic>
    </p:spTree>
    <p:extLst>
      <p:ext uri="{BB962C8B-B14F-4D97-AF65-F5344CB8AC3E}">
        <p14:creationId xmlns:p14="http://schemas.microsoft.com/office/powerpoint/2010/main" val="3825843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890D77D-9E54-456E-AE6B-E91FD8695973}"/>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Estimating Total CPU Time</a:t>
            </a:r>
            <a:endParaRPr lang="en-CA"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24897A-F982-4680-8799-A2DBF21D7B29}"/>
              </a:ext>
            </a:extLst>
          </p:cNvPr>
          <p:cNvSpPr>
            <a:spLocks noGrp="1"/>
          </p:cNvSpPr>
          <p:nvPr>
            <p:ph idx="1"/>
          </p:nvPr>
        </p:nvSpPr>
        <p:spPr>
          <a:xfrm>
            <a:off x="6096000" y="1108061"/>
            <a:ext cx="5008901" cy="4571972"/>
          </a:xfrm>
        </p:spPr>
        <p:txBody>
          <a:bodyPr anchor="ctr">
            <a:normAutofit/>
          </a:bodyPr>
          <a:lstStyle/>
          <a:p>
            <a:r>
              <a:rPr lang="en-US" sz="1700">
                <a:solidFill>
                  <a:schemeClr val="bg1"/>
                </a:solidFill>
              </a:rPr>
              <a:t>For long-term scheduling the total CPU time is measured between the process creation and process destruction. The time can be estimated from previous runs of the same program or may be supplied by the programmer.</a:t>
            </a:r>
          </a:p>
          <a:p>
            <a:pPr marL="0" indent="0">
              <a:buNone/>
            </a:pPr>
            <a:endParaRPr lang="en-CA" sz="1700">
              <a:solidFill>
                <a:schemeClr val="bg1"/>
              </a:solidFill>
            </a:endParaRPr>
          </a:p>
          <a:p>
            <a:pPr marL="0" marR="0">
              <a:spcBef>
                <a:spcPts val="0"/>
              </a:spcBef>
              <a:spcAft>
                <a:spcPts val="800"/>
              </a:spcAft>
            </a:pPr>
            <a:r>
              <a:rPr lang="en-CA" sz="1700">
                <a:solidFill>
                  <a:schemeClr val="bg1"/>
                </a:solidFill>
                <a:effectLst/>
                <a:ea typeface="Calibri" panose="020F0502020204030204" pitchFamily="34" charset="0"/>
                <a:cs typeface="Arial" panose="020B0604020202020204" pitchFamily="34" charset="0"/>
              </a:rPr>
              <a:t>For short-term scheduling, the total CPU time (CPU burst) changes for each arrival/departure period. The total CPU time is not known in advance but can be estimated based on past behavior. The most common approach uses exponential averaging, which combines the last estimate of the total CPU time: S</a:t>
            </a:r>
            <a:r>
              <a:rPr lang="en-CA" sz="1700" baseline="-25000">
                <a:solidFill>
                  <a:schemeClr val="bg1"/>
                </a:solidFill>
                <a:effectLst/>
                <a:ea typeface="Calibri" panose="020F0502020204030204" pitchFamily="34" charset="0"/>
                <a:cs typeface="Arial" panose="020B0604020202020204" pitchFamily="34" charset="0"/>
              </a:rPr>
              <a:t>n</a:t>
            </a:r>
            <a:r>
              <a:rPr lang="en-CA" sz="1700">
                <a:solidFill>
                  <a:schemeClr val="bg1"/>
                </a:solidFill>
                <a:effectLst/>
                <a:ea typeface="Calibri" panose="020F0502020204030204" pitchFamily="34" charset="0"/>
                <a:cs typeface="Arial" panose="020B0604020202020204" pitchFamily="34" charset="0"/>
              </a:rPr>
              <a:t>, with the last actually observed total CPU time: T</a:t>
            </a:r>
            <a:r>
              <a:rPr lang="en-CA" sz="1700" baseline="-25000">
                <a:solidFill>
                  <a:schemeClr val="bg1"/>
                </a:solidFill>
                <a:effectLst/>
                <a:ea typeface="Calibri" panose="020F0502020204030204" pitchFamily="34" charset="0"/>
                <a:cs typeface="Arial" panose="020B0604020202020204" pitchFamily="34" charset="0"/>
              </a:rPr>
              <a:t>n</a:t>
            </a:r>
            <a:r>
              <a:rPr lang="en-CA" sz="1700">
                <a:solidFill>
                  <a:schemeClr val="bg1"/>
                </a:solidFill>
                <a:effectLst/>
                <a:ea typeface="Calibri" panose="020F0502020204030204" pitchFamily="34" charset="0"/>
                <a:cs typeface="Arial" panose="020B0604020202020204" pitchFamily="34" charset="0"/>
              </a:rPr>
              <a:t>, to predict the next total CPU time, S</a:t>
            </a:r>
            <a:r>
              <a:rPr lang="en-CA" sz="1700" baseline="-25000">
                <a:solidFill>
                  <a:schemeClr val="bg1"/>
                </a:solidFill>
                <a:effectLst/>
                <a:ea typeface="Calibri" panose="020F0502020204030204" pitchFamily="34" charset="0"/>
                <a:cs typeface="Arial" panose="020B0604020202020204" pitchFamily="34" charset="0"/>
              </a:rPr>
              <a:t>n+1</a:t>
            </a:r>
            <a:r>
              <a:rPr lang="en-CA" sz="1700">
                <a:solidFill>
                  <a:schemeClr val="bg1"/>
                </a:solidFill>
                <a:effectLst/>
                <a:ea typeface="Calibri" panose="020F0502020204030204" pitchFamily="34" charset="0"/>
                <a:cs typeface="Arial" panose="020B0604020202020204" pitchFamily="34" charset="0"/>
              </a:rPr>
              <a:t>:  </a:t>
            </a:r>
          </a:p>
          <a:p>
            <a:pPr marL="0" marR="0" indent="0">
              <a:spcBef>
                <a:spcPts val="0"/>
              </a:spcBef>
              <a:spcAft>
                <a:spcPts val="800"/>
              </a:spcAft>
              <a:buNone/>
            </a:pPr>
            <a:r>
              <a:rPr lang="en-CA" sz="1700" b="1">
                <a:solidFill>
                  <a:schemeClr val="bg1"/>
                </a:solidFill>
                <a:effectLst/>
                <a:ea typeface="Calibri" panose="020F0502020204030204" pitchFamily="34" charset="0"/>
                <a:cs typeface="Arial" panose="020B0604020202020204" pitchFamily="34" charset="0"/>
              </a:rPr>
              <a:t>S</a:t>
            </a:r>
            <a:r>
              <a:rPr lang="en-CA" sz="1700" b="1" baseline="-25000">
                <a:solidFill>
                  <a:schemeClr val="bg1"/>
                </a:solidFill>
                <a:effectLst/>
                <a:ea typeface="Calibri" panose="020F0502020204030204" pitchFamily="34" charset="0"/>
                <a:cs typeface="Arial" panose="020B0604020202020204" pitchFamily="34" charset="0"/>
              </a:rPr>
              <a:t>n+1 </a:t>
            </a:r>
            <a:r>
              <a:rPr lang="en-CA" sz="1700" b="1">
                <a:solidFill>
                  <a:schemeClr val="bg1"/>
                </a:solidFill>
                <a:effectLst/>
                <a:ea typeface="Calibri" panose="020F0502020204030204" pitchFamily="34" charset="0"/>
                <a:cs typeface="Arial" panose="020B0604020202020204" pitchFamily="34" charset="0"/>
              </a:rPr>
              <a:t> = αT</a:t>
            </a:r>
            <a:r>
              <a:rPr lang="en-CA" sz="1700" b="1" baseline="-25000">
                <a:solidFill>
                  <a:schemeClr val="bg1"/>
                </a:solidFill>
                <a:effectLst/>
                <a:ea typeface="Calibri" panose="020F0502020204030204" pitchFamily="34" charset="0"/>
                <a:cs typeface="Arial" panose="020B0604020202020204" pitchFamily="34" charset="0"/>
              </a:rPr>
              <a:t>n</a:t>
            </a:r>
            <a:r>
              <a:rPr lang="en-CA" sz="1700" b="1">
                <a:solidFill>
                  <a:schemeClr val="bg1"/>
                </a:solidFill>
                <a:effectLst/>
                <a:ea typeface="Calibri" panose="020F0502020204030204" pitchFamily="34" charset="0"/>
                <a:cs typeface="Arial" panose="020B0604020202020204" pitchFamily="34" charset="0"/>
              </a:rPr>
              <a:t> + (1-α)S</a:t>
            </a:r>
            <a:r>
              <a:rPr lang="en-CA" sz="1700" b="1" baseline="-25000">
                <a:solidFill>
                  <a:schemeClr val="bg1"/>
                </a:solidFill>
                <a:effectLst/>
                <a:ea typeface="Calibri" panose="020F0502020204030204" pitchFamily="34" charset="0"/>
                <a:cs typeface="Arial" panose="020B0604020202020204" pitchFamily="34" charset="0"/>
              </a:rPr>
              <a:t>n</a:t>
            </a:r>
            <a:endParaRPr lang="en-CA" sz="1700" b="1">
              <a:solidFill>
                <a:schemeClr val="bg1"/>
              </a:solidFill>
              <a:effectLst/>
              <a:ea typeface="Calibri" panose="020F0502020204030204" pitchFamily="34" charset="0"/>
              <a:cs typeface="Arial" panose="020B0604020202020204" pitchFamily="34" charset="0"/>
            </a:endParaRPr>
          </a:p>
          <a:p>
            <a:r>
              <a:rPr lang="en-CA" sz="1700">
                <a:solidFill>
                  <a:schemeClr val="bg1"/>
                </a:solidFill>
                <a:effectLst/>
                <a:ea typeface="Calibri" panose="020F0502020204030204" pitchFamily="34" charset="0"/>
                <a:cs typeface="Arial" panose="020B0604020202020204" pitchFamily="34" charset="0"/>
              </a:rPr>
              <a:t>α </a:t>
            </a:r>
            <a:r>
              <a:rPr lang="en-US" sz="1700">
                <a:solidFill>
                  <a:schemeClr val="bg1"/>
                </a:solidFill>
                <a:effectLst/>
                <a:ea typeface="Calibri" panose="020F0502020204030204" pitchFamily="34" charset="0"/>
                <a:cs typeface="Arial" panose="020B0604020202020204" pitchFamily="34" charset="0"/>
              </a:rPr>
              <a:t>controls the relative weight of the last observation </a:t>
            </a:r>
            <a:r>
              <a:rPr lang="en-CA" sz="1700" b="1">
                <a:solidFill>
                  <a:schemeClr val="bg1"/>
                </a:solidFill>
                <a:effectLst/>
                <a:ea typeface="Calibri" panose="020F0502020204030204" pitchFamily="34" charset="0"/>
                <a:cs typeface="Arial" panose="020B0604020202020204" pitchFamily="34" charset="0"/>
              </a:rPr>
              <a:t>T</a:t>
            </a:r>
            <a:r>
              <a:rPr lang="en-CA" sz="1700" b="1" baseline="-25000">
                <a:solidFill>
                  <a:schemeClr val="bg1"/>
                </a:solidFill>
                <a:effectLst/>
                <a:ea typeface="Calibri" panose="020F0502020204030204" pitchFamily="34" charset="0"/>
                <a:cs typeface="Arial" panose="020B0604020202020204" pitchFamily="34" charset="0"/>
              </a:rPr>
              <a:t>n </a:t>
            </a:r>
            <a:r>
              <a:rPr lang="en-US" sz="1700" b="0" i="0">
                <a:solidFill>
                  <a:schemeClr val="bg1"/>
                </a:solidFill>
                <a:effectLst/>
              </a:rPr>
              <a:t>versus the history of past predictions </a:t>
            </a:r>
            <a:r>
              <a:rPr lang="en-CA" sz="1700" b="1">
                <a:solidFill>
                  <a:schemeClr val="bg1"/>
                </a:solidFill>
                <a:effectLst/>
                <a:ea typeface="Calibri" panose="020F0502020204030204" pitchFamily="34" charset="0"/>
                <a:cs typeface="Arial" panose="020B0604020202020204" pitchFamily="34" charset="0"/>
              </a:rPr>
              <a:t>S</a:t>
            </a:r>
            <a:r>
              <a:rPr lang="en-CA" sz="1700" b="1" baseline="-25000">
                <a:solidFill>
                  <a:schemeClr val="bg1"/>
                </a:solidFill>
                <a:effectLst/>
                <a:ea typeface="Calibri" panose="020F0502020204030204" pitchFamily="34" charset="0"/>
                <a:cs typeface="Arial" panose="020B0604020202020204" pitchFamily="34" charset="0"/>
              </a:rPr>
              <a:t>n</a:t>
            </a:r>
            <a:endParaRPr lang="en-US" sz="1700">
              <a:solidFill>
                <a:schemeClr val="bg1"/>
              </a:solidFill>
            </a:endParaRPr>
          </a:p>
        </p:txBody>
      </p:sp>
    </p:spTree>
    <p:extLst>
      <p:ext uri="{BB962C8B-B14F-4D97-AF65-F5344CB8AC3E}">
        <p14:creationId xmlns:p14="http://schemas.microsoft.com/office/powerpoint/2010/main" val="1252781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85D445A-1621-4532-98D2-FD2353E624AD}"/>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Exercise</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1FA8B9-CD9A-4782-93CF-86915242DECC}"/>
              </a:ext>
            </a:extLst>
          </p:cNvPr>
          <p:cNvSpPr>
            <a:spLocks noGrp="1"/>
          </p:cNvSpPr>
          <p:nvPr>
            <p:ph idx="1"/>
          </p:nvPr>
        </p:nvSpPr>
        <p:spPr>
          <a:xfrm>
            <a:off x="6096000" y="1108061"/>
            <a:ext cx="5008901" cy="4571972"/>
          </a:xfrm>
        </p:spPr>
        <p:txBody>
          <a:bodyPr anchor="ctr">
            <a:normAutofit/>
          </a:bodyPr>
          <a:lstStyle/>
          <a:p>
            <a:pPr marL="0" marR="0">
              <a:spcBef>
                <a:spcPts val="0"/>
              </a:spcBef>
              <a:spcAft>
                <a:spcPts val="800"/>
              </a:spcAft>
            </a:pPr>
            <a:r>
              <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rPr>
              <a:t>Determine the predicted value S</a:t>
            </a:r>
            <a:r>
              <a:rPr lang="en-US" sz="2000" baseline="-25000">
                <a:solidFill>
                  <a:schemeClr val="bg1"/>
                </a:solidFill>
                <a:effectLst/>
                <a:latin typeface="Calibri" panose="020F0502020204030204" pitchFamily="34" charset="0"/>
                <a:ea typeface="Calibri" panose="020F0502020204030204" pitchFamily="34" charset="0"/>
                <a:cs typeface="Calibri" panose="020F0502020204030204" pitchFamily="34" charset="0"/>
              </a:rPr>
              <a:t>n+1</a:t>
            </a:r>
            <a:r>
              <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rPr>
              <a:t> for S</a:t>
            </a:r>
            <a:r>
              <a:rPr lang="en-US" sz="2000" baseline="-25000">
                <a:solidFill>
                  <a:schemeClr val="bg1"/>
                </a:solidFill>
                <a:effectLst/>
                <a:latin typeface="Calibri" panose="020F0502020204030204" pitchFamily="34" charset="0"/>
                <a:ea typeface="Calibri" panose="020F0502020204030204" pitchFamily="34" charset="0"/>
                <a:cs typeface="Calibri" panose="020F0502020204030204" pitchFamily="34" charset="0"/>
              </a:rPr>
              <a:t>n</a:t>
            </a:r>
            <a:r>
              <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rPr>
              <a:t> = 10, T</a:t>
            </a:r>
            <a:r>
              <a:rPr lang="en-US" sz="2000" baseline="-25000">
                <a:solidFill>
                  <a:schemeClr val="bg1"/>
                </a:solidFill>
                <a:effectLst/>
                <a:latin typeface="Calibri" panose="020F0502020204030204" pitchFamily="34" charset="0"/>
                <a:ea typeface="Calibri" panose="020F0502020204030204" pitchFamily="34" charset="0"/>
                <a:cs typeface="Calibri" panose="020F0502020204030204" pitchFamily="34" charset="0"/>
              </a:rPr>
              <a:t>n</a:t>
            </a:r>
            <a:r>
              <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rPr>
              <a:t> = 12 and </a:t>
            </a:r>
            <a:r>
              <a:rPr lang="en-US" sz="2000">
                <a:solidFill>
                  <a:schemeClr val="bg1"/>
                </a:solidFill>
                <a:effectLst/>
                <a:latin typeface="Times New Roman" panose="02020603050405020304" pitchFamily="18" charset="0"/>
                <a:ea typeface="Calibri" panose="020F0502020204030204" pitchFamily="34" charset="0"/>
                <a:cs typeface="Arial" panose="020B0604020202020204" pitchFamily="34" charset="0"/>
              </a:rPr>
              <a:t>α</a:t>
            </a:r>
            <a:r>
              <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rPr>
              <a:t> = 0.5</a:t>
            </a:r>
          </a:p>
          <a:p>
            <a:pPr marL="0" marR="0">
              <a:spcBef>
                <a:spcPts val="0"/>
              </a:spcBef>
              <a:spcAft>
                <a:spcPts val="800"/>
              </a:spcAft>
            </a:pPr>
            <a:endParaRPr lang="en-CA"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CA" sz="2000">
              <a:solidFill>
                <a:schemeClr val="bg1"/>
              </a:solidFill>
            </a:endParaRPr>
          </a:p>
        </p:txBody>
      </p:sp>
    </p:spTree>
    <p:extLst>
      <p:ext uri="{BB962C8B-B14F-4D97-AF65-F5344CB8AC3E}">
        <p14:creationId xmlns:p14="http://schemas.microsoft.com/office/powerpoint/2010/main" val="3604716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55B2B9D-EAF3-4A55-BAEA-D4DED8D975D5}"/>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Exercise Solution</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20CE39-2729-48E1-A65D-505FF9F78D37}"/>
              </a:ext>
            </a:extLst>
          </p:cNvPr>
          <p:cNvSpPr>
            <a:spLocks noGrp="1"/>
          </p:cNvSpPr>
          <p:nvPr>
            <p:ph idx="1"/>
          </p:nvPr>
        </p:nvSpPr>
        <p:spPr>
          <a:xfrm>
            <a:off x="6096000" y="1108061"/>
            <a:ext cx="5008901" cy="4571972"/>
          </a:xfrm>
        </p:spPr>
        <p:txBody>
          <a:bodyPr anchor="ctr">
            <a:normAutofit/>
          </a:bodyPr>
          <a:lstStyle/>
          <a:p>
            <a:pPr marL="0" marR="0" indent="0" algn="ctr">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a:t>
            </a:r>
            <a:r>
              <a:rPr lang="en-US" sz="2000" baseline="-25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n+1</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αT</a:t>
            </a:r>
            <a:r>
              <a:rPr lang="en-US" sz="2000" baseline="-25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
            </a: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(1- α)S</a:t>
            </a:r>
            <a:r>
              <a:rPr lang="en-US" sz="2000" baseline="-25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0.5  * 12 + 0.5 * 10 </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6 + 5 </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11</a:t>
            </a:r>
            <a:endParaRPr lang="en-CA"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CA" sz="2000" dirty="0">
              <a:solidFill>
                <a:schemeClr val="bg1"/>
              </a:solidFill>
            </a:endParaRPr>
          </a:p>
        </p:txBody>
      </p:sp>
    </p:spTree>
    <p:extLst>
      <p:ext uri="{BB962C8B-B14F-4D97-AF65-F5344CB8AC3E}">
        <p14:creationId xmlns:p14="http://schemas.microsoft.com/office/powerpoint/2010/main" val="977498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E7B09B9-C465-464A-8899-F178C0E89BCC}"/>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Exercise</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66DE27-5FB2-4E94-8C4F-3BDA939B53D9}"/>
              </a:ext>
            </a:extLst>
          </p:cNvPr>
          <p:cNvSpPr>
            <a:spLocks noGrp="1"/>
          </p:cNvSpPr>
          <p:nvPr>
            <p:ph idx="1"/>
          </p:nvPr>
        </p:nvSpPr>
        <p:spPr>
          <a:xfrm>
            <a:off x="6096000" y="1108061"/>
            <a:ext cx="5008901" cy="4571972"/>
          </a:xfrm>
        </p:spPr>
        <p:txBody>
          <a:bodyPr anchor="ctr">
            <a:normAutofit/>
          </a:bodyPr>
          <a:lstStyle/>
          <a:p>
            <a:pPr marL="0" marR="0">
              <a:spcBef>
                <a:spcPts val="0"/>
              </a:spcBef>
              <a:spcAft>
                <a:spcPts val="800"/>
              </a:spcAft>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Now determine the predicted value S</a:t>
            </a:r>
            <a:r>
              <a:rPr lang="en-US" sz="2000" baseline="-25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n+1</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for S</a:t>
            </a:r>
            <a:r>
              <a:rPr lang="en-US" sz="2000" baseline="-25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10, T</a:t>
            </a:r>
            <a:r>
              <a:rPr lang="en-US" sz="2000" baseline="-25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12 and </a:t>
            </a: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α</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0.1</a:t>
            </a:r>
          </a:p>
          <a:p>
            <a:pPr marL="0" marR="0">
              <a:spcBef>
                <a:spcPts val="0"/>
              </a:spcBef>
              <a:spcAft>
                <a:spcPts val="800"/>
              </a:spcAft>
            </a:pP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en-CA" sz="2000" dirty="0">
              <a:solidFill>
                <a:schemeClr val="bg1"/>
              </a:solidFill>
            </a:endParaRPr>
          </a:p>
          <a:p>
            <a:endParaRPr lang="en-CA" sz="2000" dirty="0">
              <a:solidFill>
                <a:schemeClr val="bg1"/>
              </a:solidFill>
            </a:endParaRPr>
          </a:p>
        </p:txBody>
      </p:sp>
    </p:spTree>
    <p:extLst>
      <p:ext uri="{BB962C8B-B14F-4D97-AF65-F5344CB8AC3E}">
        <p14:creationId xmlns:p14="http://schemas.microsoft.com/office/powerpoint/2010/main" val="26842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14C1C16-CC55-45EA-A3EC-4887BFD915E6}"/>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Exercise Solution</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3E3CD8-F7ED-4500-BD9C-2220B3FAEE35}"/>
              </a:ext>
            </a:extLst>
          </p:cNvPr>
          <p:cNvSpPr>
            <a:spLocks noGrp="1"/>
          </p:cNvSpPr>
          <p:nvPr>
            <p:ph idx="1"/>
          </p:nvPr>
        </p:nvSpPr>
        <p:spPr>
          <a:xfrm>
            <a:off x="6096000" y="1108061"/>
            <a:ext cx="5008901" cy="4571972"/>
          </a:xfrm>
        </p:spPr>
        <p:txBody>
          <a:bodyPr anchor="ctr">
            <a:normAutofit/>
          </a:bodyPr>
          <a:lstStyle/>
          <a:p>
            <a:pPr marL="0" marR="0" indent="0" algn="ctr">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a:t>
            </a:r>
            <a:r>
              <a:rPr lang="en-US" sz="2000" baseline="-25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n+1</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αT</a:t>
            </a:r>
            <a:r>
              <a:rPr lang="en-US" sz="2000" baseline="-25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
            </a: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(1- α)S</a:t>
            </a:r>
            <a:r>
              <a:rPr lang="en-US" sz="2000" baseline="-25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n</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0.1  * 12 + 0.9 * 10 </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1.2 + 9</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CA"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indent="0" algn="ctr">
              <a:spcBef>
                <a:spcPts val="0"/>
              </a:spcBef>
              <a:spcAft>
                <a:spcPts val="800"/>
              </a:spcAft>
              <a:buNone/>
            </a:pPr>
            <a:r>
              <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10.2</a:t>
            </a:r>
            <a:endParaRPr lang="en-CA"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CA" sz="2000" dirty="0">
              <a:solidFill>
                <a:schemeClr val="bg1"/>
              </a:solidFill>
            </a:endParaRPr>
          </a:p>
        </p:txBody>
      </p:sp>
    </p:spTree>
    <p:extLst>
      <p:ext uri="{BB962C8B-B14F-4D97-AF65-F5344CB8AC3E}">
        <p14:creationId xmlns:p14="http://schemas.microsoft.com/office/powerpoint/2010/main" val="360446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98A8999-1EEF-4ADA-B1D7-8CCA01C8A670}"/>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Principles of Scheduling</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2CC0F7-F93C-4222-8829-78BD2BEDDA21}"/>
              </a:ext>
            </a:extLst>
          </p:cNvPr>
          <p:cNvSpPr>
            <a:spLocks noGrp="1"/>
          </p:cNvSpPr>
          <p:nvPr>
            <p:ph idx="1"/>
          </p:nvPr>
        </p:nvSpPr>
        <p:spPr>
          <a:xfrm>
            <a:off x="6096000" y="1108061"/>
            <a:ext cx="5008901" cy="4571972"/>
          </a:xfrm>
        </p:spPr>
        <p:txBody>
          <a:bodyPr anchor="ctr">
            <a:normAutofit/>
          </a:bodyPr>
          <a:lstStyle/>
          <a:p>
            <a:r>
              <a:rPr lang="en-US" sz="2000" b="1">
                <a:solidFill>
                  <a:schemeClr val="bg1"/>
                </a:solidFill>
              </a:rPr>
              <a:t>Long-term scheduling </a:t>
            </a:r>
            <a:r>
              <a:rPr lang="en-US" sz="2000">
                <a:solidFill>
                  <a:schemeClr val="bg1"/>
                </a:solidFill>
              </a:rPr>
              <a:t>decides when a process should enter the ready state and start competing for the CPU.</a:t>
            </a:r>
          </a:p>
          <a:p>
            <a:r>
              <a:rPr lang="en-US" sz="2000" b="1">
                <a:solidFill>
                  <a:schemeClr val="bg1"/>
                </a:solidFill>
              </a:rPr>
              <a:t>Short-term scheduling </a:t>
            </a:r>
            <a:r>
              <a:rPr lang="en-US" sz="2000">
                <a:solidFill>
                  <a:schemeClr val="bg1"/>
                </a:solidFill>
              </a:rPr>
              <a:t>decides which of the ready processes should run next on the CPU.</a:t>
            </a:r>
            <a:endParaRPr lang="en-CA" sz="2000">
              <a:solidFill>
                <a:schemeClr val="bg1"/>
              </a:solidFill>
            </a:endParaRPr>
          </a:p>
        </p:txBody>
      </p:sp>
    </p:spTree>
    <p:extLst>
      <p:ext uri="{BB962C8B-B14F-4D97-AF65-F5344CB8AC3E}">
        <p14:creationId xmlns:p14="http://schemas.microsoft.com/office/powerpoint/2010/main" val="1554438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FC2F2C9-BF61-4962-8025-E15F15726989}"/>
              </a:ext>
            </a:extLst>
          </p:cNvPr>
          <p:cNvSpPr>
            <a:spLocks noGrp="1"/>
          </p:cNvSpPr>
          <p:nvPr>
            <p:ph type="title"/>
          </p:nvPr>
        </p:nvSpPr>
        <p:spPr>
          <a:xfrm>
            <a:off x="1014141" y="1450655"/>
            <a:ext cx="3932030" cy="3956690"/>
          </a:xfrm>
        </p:spPr>
        <p:txBody>
          <a:bodyPr anchor="ctr">
            <a:normAutofit/>
          </a:bodyPr>
          <a:lstStyle/>
          <a:p>
            <a:r>
              <a:rPr lang="en-US" sz="5600">
                <a:solidFill>
                  <a:schemeClr val="bg1"/>
                </a:solidFill>
              </a:rPr>
              <a:t>Measuring Performance</a:t>
            </a:r>
            <a:endParaRPr lang="en-CA" sz="56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3EE0FD-A236-4530-B110-5F4A6FF1442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a:t>
            </a:r>
            <a:r>
              <a:rPr lang="en-US" sz="2000" b="1">
                <a:solidFill>
                  <a:schemeClr val="bg1"/>
                </a:solidFill>
              </a:rPr>
              <a:t>turnaround time </a:t>
            </a:r>
            <a:r>
              <a:rPr lang="en-US" sz="2000">
                <a:solidFill>
                  <a:schemeClr val="bg1"/>
                </a:solidFill>
              </a:rPr>
              <a:t>of a process is the time between arrival and departure, and is the sum of the total CPU time and the waiting time.</a:t>
            </a:r>
          </a:p>
          <a:p>
            <a:r>
              <a:rPr lang="en-US" sz="2000" b="1">
                <a:solidFill>
                  <a:schemeClr val="bg1"/>
                </a:solidFill>
              </a:rPr>
              <a:t>The average turnaround time (ATT) </a:t>
            </a:r>
            <a:r>
              <a:rPr lang="en-US" sz="2000">
                <a:solidFill>
                  <a:schemeClr val="bg1"/>
                </a:solidFill>
              </a:rPr>
              <a:t>for a set of n processes is the mean of the n individual turnaround times.</a:t>
            </a:r>
          </a:p>
          <a:p>
            <a:r>
              <a:rPr lang="en-US" sz="2000" b="1">
                <a:solidFill>
                  <a:schemeClr val="bg1"/>
                </a:solidFill>
              </a:rPr>
              <a:t>Starvation</a:t>
            </a:r>
            <a:r>
              <a:rPr lang="en-US" sz="2000">
                <a:solidFill>
                  <a:schemeClr val="bg1"/>
                </a:solidFill>
              </a:rPr>
              <a:t> is the indefinite postponement of a process while other processes are allowed to proceed. Both SJF and SRT can lead to starvation.</a:t>
            </a:r>
            <a:endParaRPr lang="en-CA" sz="2000">
              <a:solidFill>
                <a:schemeClr val="bg1"/>
              </a:solidFill>
            </a:endParaRPr>
          </a:p>
        </p:txBody>
      </p:sp>
    </p:spTree>
    <p:extLst>
      <p:ext uri="{BB962C8B-B14F-4D97-AF65-F5344CB8AC3E}">
        <p14:creationId xmlns:p14="http://schemas.microsoft.com/office/powerpoint/2010/main" val="503252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40B312F-2AAC-45DC-ACEC-0AEE8027F3D5}"/>
              </a:ext>
            </a:extLst>
          </p:cNvPr>
          <p:cNvSpPr>
            <a:spLocks noGrp="1"/>
          </p:cNvSpPr>
          <p:nvPr>
            <p:ph type="title"/>
          </p:nvPr>
        </p:nvSpPr>
        <p:spPr>
          <a:xfrm>
            <a:off x="1014141" y="1450655"/>
            <a:ext cx="3932030" cy="3956690"/>
          </a:xfrm>
        </p:spPr>
        <p:txBody>
          <a:bodyPr anchor="ctr">
            <a:normAutofit/>
          </a:bodyPr>
          <a:lstStyle/>
          <a:p>
            <a:pPr algn="ctr"/>
            <a:r>
              <a:rPr lang="en-US" sz="5600" dirty="0">
                <a:solidFill>
                  <a:schemeClr val="bg1"/>
                </a:solidFill>
              </a:rPr>
              <a:t>Scheduling Algorithm Performance</a:t>
            </a:r>
            <a:endParaRPr lang="en-CA" sz="56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70F7C9-E454-4B14-A0BC-987C04CE49BD}"/>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Take a guess, which of the scheduling algorithms we have seen will have the best ATT and why?</a:t>
            </a:r>
          </a:p>
          <a:p>
            <a:pPr lvl="1"/>
            <a:r>
              <a:rPr lang="en-US" sz="2000" dirty="0">
                <a:solidFill>
                  <a:schemeClr val="bg1"/>
                </a:solidFill>
              </a:rPr>
              <a:t>The real answer is it depends.</a:t>
            </a:r>
            <a:endParaRPr lang="en-CA" sz="2000" dirty="0">
              <a:solidFill>
                <a:schemeClr val="bg1"/>
              </a:solidFill>
            </a:endParaRPr>
          </a:p>
        </p:txBody>
      </p:sp>
    </p:spTree>
    <p:extLst>
      <p:ext uri="{BB962C8B-B14F-4D97-AF65-F5344CB8AC3E}">
        <p14:creationId xmlns:p14="http://schemas.microsoft.com/office/powerpoint/2010/main" val="155127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38B7-CC8C-43E8-A23B-11D99D737C6D}"/>
              </a:ext>
            </a:extLst>
          </p:cNvPr>
          <p:cNvSpPr>
            <a:spLocks noGrp="1"/>
          </p:cNvSpPr>
          <p:nvPr>
            <p:ph type="title"/>
          </p:nvPr>
        </p:nvSpPr>
        <p:spPr/>
        <p:txBody>
          <a:bodyPr>
            <a:normAutofit/>
          </a:bodyPr>
          <a:lstStyle/>
          <a:p>
            <a:r>
              <a:rPr lang="en-US" sz="4000" dirty="0"/>
              <a:t>Scheduling Algorithm Performance – Visualized – 1</a:t>
            </a:r>
            <a:endParaRPr lang="en-CA" sz="4000" dirty="0"/>
          </a:p>
        </p:txBody>
      </p:sp>
      <p:sp>
        <p:nvSpPr>
          <p:cNvPr id="3" name="Content Placeholder 2">
            <a:extLst>
              <a:ext uri="{FF2B5EF4-FFF2-40B4-BE49-F238E27FC236}">
                <a16:creationId xmlns:a16="http://schemas.microsoft.com/office/drawing/2014/main" id="{AF5DE679-88AF-419C-BBEF-2BB98644507E}"/>
              </a:ext>
            </a:extLst>
          </p:cNvPr>
          <p:cNvSpPr>
            <a:spLocks noGrp="1"/>
          </p:cNvSpPr>
          <p:nvPr>
            <p:ph idx="1"/>
          </p:nvPr>
        </p:nvSpPr>
        <p:spPr/>
        <p:txBody>
          <a:bodyPr/>
          <a:lstStyle/>
          <a:p>
            <a:pPr marL="0" indent="0" algn="ctr">
              <a:buNone/>
            </a:pPr>
            <a:r>
              <a:rPr lang="en-US" dirty="0"/>
              <a:t>p1 arrives at time 0 and will need 6 units of CPU time. p2 arrives at time 1 and will need 3 units of CPU time. p3 arrives at time 3 and will need 2 units of CPU time</a:t>
            </a:r>
            <a:endParaRPr lang="en-CA" dirty="0"/>
          </a:p>
        </p:txBody>
      </p:sp>
      <p:pic>
        <p:nvPicPr>
          <p:cNvPr id="5" name="Picture 4">
            <a:extLst>
              <a:ext uri="{FF2B5EF4-FFF2-40B4-BE49-F238E27FC236}">
                <a16:creationId xmlns:a16="http://schemas.microsoft.com/office/drawing/2014/main" id="{421C0B49-FA11-4C67-A033-57F27E78196D}"/>
              </a:ext>
            </a:extLst>
          </p:cNvPr>
          <p:cNvPicPr>
            <a:picLocks noChangeAspect="1"/>
          </p:cNvPicPr>
          <p:nvPr/>
        </p:nvPicPr>
        <p:blipFill>
          <a:blip r:embed="rId2"/>
          <a:stretch>
            <a:fillRect/>
          </a:stretch>
        </p:blipFill>
        <p:spPr>
          <a:xfrm>
            <a:off x="3114675" y="3429000"/>
            <a:ext cx="5962650" cy="1895475"/>
          </a:xfrm>
          <a:prstGeom prst="rect">
            <a:avLst/>
          </a:prstGeom>
        </p:spPr>
      </p:pic>
    </p:spTree>
    <p:extLst>
      <p:ext uri="{BB962C8B-B14F-4D97-AF65-F5344CB8AC3E}">
        <p14:creationId xmlns:p14="http://schemas.microsoft.com/office/powerpoint/2010/main" val="3657548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A208-D9E1-479B-BA35-1D93D4EFF583}"/>
              </a:ext>
            </a:extLst>
          </p:cNvPr>
          <p:cNvSpPr>
            <a:spLocks noGrp="1"/>
          </p:cNvSpPr>
          <p:nvPr>
            <p:ph type="title"/>
          </p:nvPr>
        </p:nvSpPr>
        <p:spPr/>
        <p:txBody>
          <a:bodyPr/>
          <a:lstStyle/>
          <a:p>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Scheduling Algorithm Performance – Visualized – 2</a:t>
            </a:r>
            <a:endParaRPr lang="en-CA" dirty="0"/>
          </a:p>
        </p:txBody>
      </p:sp>
      <p:sp>
        <p:nvSpPr>
          <p:cNvPr id="3" name="Content Placeholder 2">
            <a:extLst>
              <a:ext uri="{FF2B5EF4-FFF2-40B4-BE49-F238E27FC236}">
                <a16:creationId xmlns:a16="http://schemas.microsoft.com/office/drawing/2014/main" id="{BA84D222-7CE3-483E-8B15-F4AD62EC51E3}"/>
              </a:ext>
            </a:extLst>
          </p:cNvPr>
          <p:cNvSpPr>
            <a:spLocks noGrp="1"/>
          </p:cNvSpPr>
          <p:nvPr>
            <p:ph idx="1"/>
          </p:nvPr>
        </p:nvSpPr>
        <p:spPr/>
        <p:txBody>
          <a:bodyPr/>
          <a:lstStyle/>
          <a:p>
            <a:pPr marL="0" indent="0" algn="ctr">
              <a:buNone/>
            </a:pPr>
            <a:r>
              <a:rPr lang="en-US" dirty="0"/>
              <a:t>Under FIFO, all processes start and terminate in the order of arrival</a:t>
            </a:r>
            <a:endParaRPr lang="en-CA" dirty="0"/>
          </a:p>
        </p:txBody>
      </p:sp>
      <p:pic>
        <p:nvPicPr>
          <p:cNvPr id="5" name="Picture 4">
            <a:extLst>
              <a:ext uri="{FF2B5EF4-FFF2-40B4-BE49-F238E27FC236}">
                <a16:creationId xmlns:a16="http://schemas.microsoft.com/office/drawing/2014/main" id="{5AF13D16-6FE9-4D24-BE94-BA7794AA3A8B}"/>
              </a:ext>
            </a:extLst>
          </p:cNvPr>
          <p:cNvPicPr>
            <a:picLocks noChangeAspect="1"/>
          </p:cNvPicPr>
          <p:nvPr/>
        </p:nvPicPr>
        <p:blipFill>
          <a:blip r:embed="rId2"/>
          <a:stretch>
            <a:fillRect/>
          </a:stretch>
        </p:blipFill>
        <p:spPr>
          <a:xfrm>
            <a:off x="2716635" y="2787650"/>
            <a:ext cx="7010400" cy="3524250"/>
          </a:xfrm>
          <a:prstGeom prst="rect">
            <a:avLst/>
          </a:prstGeom>
        </p:spPr>
      </p:pic>
    </p:spTree>
    <p:extLst>
      <p:ext uri="{BB962C8B-B14F-4D97-AF65-F5344CB8AC3E}">
        <p14:creationId xmlns:p14="http://schemas.microsoft.com/office/powerpoint/2010/main" val="716988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53D6-F85D-4B84-AFB8-8AF0FE25C910}"/>
              </a:ext>
            </a:extLst>
          </p:cNvPr>
          <p:cNvSpPr>
            <a:spLocks noGrp="1"/>
          </p:cNvSpPr>
          <p:nvPr>
            <p:ph type="title"/>
          </p:nvPr>
        </p:nvSpPr>
        <p:spPr/>
        <p:txBody>
          <a:bodyPr/>
          <a:lstStyle/>
          <a:p>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Scheduling Algorithm Performance – Visualized – 3</a:t>
            </a:r>
            <a:endParaRPr lang="en-CA" dirty="0"/>
          </a:p>
        </p:txBody>
      </p:sp>
      <p:sp>
        <p:nvSpPr>
          <p:cNvPr id="3" name="Content Placeholder 2">
            <a:extLst>
              <a:ext uri="{FF2B5EF4-FFF2-40B4-BE49-F238E27FC236}">
                <a16:creationId xmlns:a16="http://schemas.microsoft.com/office/drawing/2014/main" id="{F6C4FD39-D39A-4955-A968-1B18BE243417}"/>
              </a:ext>
            </a:extLst>
          </p:cNvPr>
          <p:cNvSpPr>
            <a:spLocks noGrp="1"/>
          </p:cNvSpPr>
          <p:nvPr>
            <p:ph idx="1"/>
          </p:nvPr>
        </p:nvSpPr>
        <p:spPr/>
        <p:txBody>
          <a:bodyPr/>
          <a:lstStyle/>
          <a:p>
            <a:pPr marL="0" indent="0" algn="ctr">
              <a:buNone/>
            </a:pPr>
            <a:r>
              <a:rPr lang="en-US" dirty="0"/>
              <a:t>p1 starts with 0 waiting time and runs for 6 units. p2 waits for 5 units and runs for 3 units. p3 waits for 6 units and runs for 2 units. Average turnaround time = 7.33</a:t>
            </a:r>
            <a:endParaRPr lang="en-CA" dirty="0"/>
          </a:p>
        </p:txBody>
      </p:sp>
      <p:pic>
        <p:nvPicPr>
          <p:cNvPr id="5" name="Picture 4">
            <a:extLst>
              <a:ext uri="{FF2B5EF4-FFF2-40B4-BE49-F238E27FC236}">
                <a16:creationId xmlns:a16="http://schemas.microsoft.com/office/drawing/2014/main" id="{24AE3279-BA23-455C-87C2-CE6D55E0E620}"/>
              </a:ext>
            </a:extLst>
          </p:cNvPr>
          <p:cNvPicPr>
            <a:picLocks noChangeAspect="1"/>
          </p:cNvPicPr>
          <p:nvPr/>
        </p:nvPicPr>
        <p:blipFill>
          <a:blip r:embed="rId2"/>
          <a:stretch>
            <a:fillRect/>
          </a:stretch>
        </p:blipFill>
        <p:spPr>
          <a:xfrm>
            <a:off x="1085850" y="3110219"/>
            <a:ext cx="10020300" cy="3495675"/>
          </a:xfrm>
          <a:prstGeom prst="rect">
            <a:avLst/>
          </a:prstGeom>
        </p:spPr>
      </p:pic>
    </p:spTree>
    <p:extLst>
      <p:ext uri="{BB962C8B-B14F-4D97-AF65-F5344CB8AC3E}">
        <p14:creationId xmlns:p14="http://schemas.microsoft.com/office/powerpoint/2010/main" val="4158588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EE145-E282-47B2-8610-A2602460858E}"/>
              </a:ext>
            </a:extLst>
          </p:cNvPr>
          <p:cNvSpPr>
            <a:spLocks noGrp="1"/>
          </p:cNvSpPr>
          <p:nvPr>
            <p:ph type="title"/>
          </p:nvPr>
        </p:nvSpPr>
        <p:spPr/>
        <p:txBody>
          <a:bodyPr/>
          <a:lstStyle/>
          <a:p>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Scheduling Algorithm Performance – Visualized – 4</a:t>
            </a:r>
            <a:endParaRPr lang="en-CA" dirty="0"/>
          </a:p>
        </p:txBody>
      </p:sp>
      <p:sp>
        <p:nvSpPr>
          <p:cNvPr id="3" name="Content Placeholder 2">
            <a:extLst>
              <a:ext uri="{FF2B5EF4-FFF2-40B4-BE49-F238E27FC236}">
                <a16:creationId xmlns:a16="http://schemas.microsoft.com/office/drawing/2014/main" id="{ED544D9F-CD1F-4CAF-B608-F84D4952E684}"/>
              </a:ext>
            </a:extLst>
          </p:cNvPr>
          <p:cNvSpPr>
            <a:spLocks noGrp="1"/>
          </p:cNvSpPr>
          <p:nvPr>
            <p:ph idx="1"/>
          </p:nvPr>
        </p:nvSpPr>
        <p:spPr/>
        <p:txBody>
          <a:bodyPr/>
          <a:lstStyle/>
          <a:p>
            <a:pPr marL="0" indent="0" algn="ctr">
              <a:buNone/>
            </a:pPr>
            <a:r>
              <a:rPr lang="en-US" dirty="0"/>
              <a:t>The turnaround time for p1 is 6 under FIFO. But p3 waits 3 units less while p2 waits only 2 units more. The ATT is reduced to 7</a:t>
            </a:r>
            <a:endParaRPr lang="en-CA" dirty="0"/>
          </a:p>
        </p:txBody>
      </p:sp>
      <p:pic>
        <p:nvPicPr>
          <p:cNvPr id="5" name="Picture 4">
            <a:extLst>
              <a:ext uri="{FF2B5EF4-FFF2-40B4-BE49-F238E27FC236}">
                <a16:creationId xmlns:a16="http://schemas.microsoft.com/office/drawing/2014/main" id="{F92BD1C6-EBEA-4803-8471-4824D1BECA9F}"/>
              </a:ext>
            </a:extLst>
          </p:cNvPr>
          <p:cNvPicPr>
            <a:picLocks noChangeAspect="1"/>
          </p:cNvPicPr>
          <p:nvPr/>
        </p:nvPicPr>
        <p:blipFill>
          <a:blip r:embed="rId2"/>
          <a:stretch>
            <a:fillRect/>
          </a:stretch>
        </p:blipFill>
        <p:spPr>
          <a:xfrm>
            <a:off x="2467902" y="2963725"/>
            <a:ext cx="7256196" cy="3529150"/>
          </a:xfrm>
          <a:prstGeom prst="rect">
            <a:avLst/>
          </a:prstGeom>
        </p:spPr>
      </p:pic>
    </p:spTree>
    <p:extLst>
      <p:ext uri="{BB962C8B-B14F-4D97-AF65-F5344CB8AC3E}">
        <p14:creationId xmlns:p14="http://schemas.microsoft.com/office/powerpoint/2010/main" val="3498726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D167-E94E-47EA-88BA-48E50854C86D}"/>
              </a:ext>
            </a:extLst>
          </p:cNvPr>
          <p:cNvSpPr>
            <a:spLocks noGrp="1"/>
          </p:cNvSpPr>
          <p:nvPr>
            <p:ph type="title"/>
          </p:nvPr>
        </p:nvSpPr>
        <p:spPr/>
        <p:txBody>
          <a:bodyPr/>
          <a:lstStyle/>
          <a:p>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Scheduling Algorithm Performance – Visualized – 4</a:t>
            </a:r>
            <a:endParaRPr lang="en-CA" dirty="0"/>
          </a:p>
        </p:txBody>
      </p:sp>
      <p:sp>
        <p:nvSpPr>
          <p:cNvPr id="3" name="Content Placeholder 2">
            <a:extLst>
              <a:ext uri="{FF2B5EF4-FFF2-40B4-BE49-F238E27FC236}">
                <a16:creationId xmlns:a16="http://schemas.microsoft.com/office/drawing/2014/main" id="{99FFDE8F-5FDB-45E3-9BAF-E012D8727A40}"/>
              </a:ext>
            </a:extLst>
          </p:cNvPr>
          <p:cNvSpPr>
            <a:spLocks noGrp="1"/>
          </p:cNvSpPr>
          <p:nvPr>
            <p:ph idx="1"/>
          </p:nvPr>
        </p:nvSpPr>
        <p:spPr/>
        <p:txBody>
          <a:bodyPr/>
          <a:lstStyle/>
          <a:p>
            <a:pPr marL="0" indent="0">
              <a:buNone/>
            </a:pPr>
            <a:r>
              <a:rPr lang="en-US" dirty="0"/>
              <a:t>Compared to SJF, p2's waiting time is reduced by 7 and p3's waiting time is reduced by 2. p1's waiting time is increased by only 5, which reduces the ATT to 5.66</a:t>
            </a:r>
            <a:endParaRPr lang="en-CA" dirty="0"/>
          </a:p>
        </p:txBody>
      </p:sp>
      <p:pic>
        <p:nvPicPr>
          <p:cNvPr id="5" name="Picture 4">
            <a:extLst>
              <a:ext uri="{FF2B5EF4-FFF2-40B4-BE49-F238E27FC236}">
                <a16:creationId xmlns:a16="http://schemas.microsoft.com/office/drawing/2014/main" id="{5330BFCC-D46B-499A-BCA6-59B9B64DA78A}"/>
              </a:ext>
            </a:extLst>
          </p:cNvPr>
          <p:cNvPicPr>
            <a:picLocks noChangeAspect="1"/>
          </p:cNvPicPr>
          <p:nvPr/>
        </p:nvPicPr>
        <p:blipFill>
          <a:blip r:embed="rId2"/>
          <a:stretch>
            <a:fillRect/>
          </a:stretch>
        </p:blipFill>
        <p:spPr>
          <a:xfrm>
            <a:off x="3140279" y="3263316"/>
            <a:ext cx="4880743" cy="3136259"/>
          </a:xfrm>
          <a:prstGeom prst="rect">
            <a:avLst/>
          </a:prstGeom>
        </p:spPr>
      </p:pic>
    </p:spTree>
    <p:extLst>
      <p:ext uri="{BB962C8B-B14F-4D97-AF65-F5344CB8AC3E}">
        <p14:creationId xmlns:p14="http://schemas.microsoft.com/office/powerpoint/2010/main" val="34984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67DB617-DB3D-4F6C-AA50-56785890F76C}"/>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Starvation Issues – SRT</a:t>
            </a:r>
            <a:endParaRPr lang="en-CA"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AF054A-1B04-463B-A4A8-7F6DF3691737}"/>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main issue with SRT is starvation.</a:t>
            </a:r>
          </a:p>
          <a:p>
            <a:r>
              <a:rPr lang="en-US" sz="2000">
                <a:solidFill>
                  <a:schemeClr val="bg1"/>
                </a:solidFill>
              </a:rPr>
              <a:t>In the previous visualization if a new process with a length less than 5 (the remainder of p1) prior to time 6 could lead to an indefinite postponement (starvation) of p1. </a:t>
            </a:r>
          </a:p>
          <a:p>
            <a:r>
              <a:rPr lang="en-US" sz="2000">
                <a:solidFill>
                  <a:schemeClr val="bg1"/>
                </a:solidFill>
              </a:rPr>
              <a:t>Verdict</a:t>
            </a:r>
          </a:p>
          <a:p>
            <a:pPr lvl="1"/>
            <a:r>
              <a:rPr lang="en-US" sz="2000">
                <a:solidFill>
                  <a:schemeClr val="bg1"/>
                </a:solidFill>
              </a:rPr>
              <a:t>Most of the scheduling algorithms we have seen are not that great, we can do better! </a:t>
            </a:r>
            <a:endParaRPr lang="en-CA" sz="2000">
              <a:solidFill>
                <a:schemeClr val="bg1"/>
              </a:solidFill>
            </a:endParaRPr>
          </a:p>
        </p:txBody>
      </p:sp>
    </p:spTree>
    <p:extLst>
      <p:ext uri="{BB962C8B-B14F-4D97-AF65-F5344CB8AC3E}">
        <p14:creationId xmlns:p14="http://schemas.microsoft.com/office/powerpoint/2010/main" val="577144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4968BF0-89CE-4A01-9C2C-A718106A4CE3}"/>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rPr>
              <a:t>Interactive Processes Scheduling</a:t>
            </a:r>
            <a:endParaRPr lang="en-CA" sz="6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FA1384-B64F-4825-8342-4B37437E6672}"/>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An </a:t>
            </a:r>
            <a:r>
              <a:rPr lang="en-US" sz="2000" b="1">
                <a:solidFill>
                  <a:schemeClr val="bg1"/>
                </a:solidFill>
              </a:rPr>
              <a:t>interactive process </a:t>
            </a:r>
            <a:r>
              <a:rPr lang="en-US" sz="2000">
                <a:solidFill>
                  <a:schemeClr val="bg1"/>
                </a:solidFill>
              </a:rPr>
              <a:t>communicates with the user in the form of a dialog by receiving commands or data from the keyboard or a pointing device and responding by generating output on the user's terminal or another output device.</a:t>
            </a:r>
          </a:p>
          <a:p>
            <a:r>
              <a:rPr lang="en-US" sz="2000">
                <a:solidFill>
                  <a:schemeClr val="bg1"/>
                </a:solidFill>
              </a:rPr>
              <a:t>A </a:t>
            </a:r>
            <a:r>
              <a:rPr lang="en-US" sz="2000" b="1">
                <a:solidFill>
                  <a:schemeClr val="bg1"/>
                </a:solidFill>
              </a:rPr>
              <a:t>time quantum</a:t>
            </a:r>
            <a:r>
              <a:rPr lang="en-US" sz="2000">
                <a:solidFill>
                  <a:schemeClr val="bg1"/>
                </a:solidFill>
              </a:rPr>
              <a:t>, Q, is a small amount of time (typically 10 to 100 milliseconds) during which a process is allowed to use the CPU.</a:t>
            </a:r>
          </a:p>
          <a:p>
            <a:endParaRPr lang="en-CA" sz="2000">
              <a:solidFill>
                <a:schemeClr val="bg1"/>
              </a:solidFill>
            </a:endParaRPr>
          </a:p>
        </p:txBody>
      </p:sp>
    </p:spTree>
    <p:extLst>
      <p:ext uri="{BB962C8B-B14F-4D97-AF65-F5344CB8AC3E}">
        <p14:creationId xmlns:p14="http://schemas.microsoft.com/office/powerpoint/2010/main" val="234545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CBAF836-CBF8-4BA3-8CA8-47AE78527278}"/>
              </a:ext>
            </a:extLst>
          </p:cNvPr>
          <p:cNvSpPr>
            <a:spLocks noGrp="1"/>
          </p:cNvSpPr>
          <p:nvPr>
            <p:ph type="title"/>
          </p:nvPr>
        </p:nvSpPr>
        <p:spPr>
          <a:xfrm>
            <a:off x="1014141" y="1450655"/>
            <a:ext cx="3932030" cy="3956690"/>
          </a:xfrm>
        </p:spPr>
        <p:txBody>
          <a:bodyPr anchor="ctr">
            <a:normAutofit/>
          </a:bodyPr>
          <a:lstStyle/>
          <a:p>
            <a:r>
              <a:rPr lang="en-US" sz="6200">
                <a:solidFill>
                  <a:schemeClr val="bg1"/>
                </a:solidFill>
              </a:rPr>
              <a:t>Round Robin (RR) Scheduling Algorithm</a:t>
            </a:r>
            <a:endParaRPr lang="en-CA" sz="6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047146-DFF1-48CC-A432-F73DB679A526}"/>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The </a:t>
            </a:r>
            <a:r>
              <a:rPr lang="en-US" sz="2000" b="1">
                <a:solidFill>
                  <a:schemeClr val="bg1"/>
                </a:solidFill>
              </a:rPr>
              <a:t>round-robin (RR) </a:t>
            </a:r>
            <a:r>
              <a:rPr lang="en-US" sz="2000">
                <a:solidFill>
                  <a:schemeClr val="bg1"/>
                </a:solidFill>
              </a:rPr>
              <a:t>algorithm uses a single queue of processes. The priority is determined solely by a process's position within the queue. The process at the head of the queue has the highest priority and is allowed to run for Q time units. When Q ends, the process is moved to the tail of the queue and the next process now at the head of the queue is allowed to run for Q time units.</a:t>
            </a:r>
          </a:p>
          <a:p>
            <a:r>
              <a:rPr lang="en-US" sz="2000">
                <a:solidFill>
                  <a:schemeClr val="bg1"/>
                </a:solidFill>
              </a:rPr>
              <a:t>Q is typically a pre-determined time quantum.</a:t>
            </a:r>
            <a:endParaRPr lang="en-CA" sz="2000">
              <a:solidFill>
                <a:schemeClr val="bg1"/>
              </a:solidFill>
            </a:endParaRPr>
          </a:p>
        </p:txBody>
      </p:sp>
    </p:spTree>
    <p:extLst>
      <p:ext uri="{BB962C8B-B14F-4D97-AF65-F5344CB8AC3E}">
        <p14:creationId xmlns:p14="http://schemas.microsoft.com/office/powerpoint/2010/main" val="7705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88E8-B2AB-4DDF-8787-3AF92A95F860}"/>
              </a:ext>
            </a:extLst>
          </p:cNvPr>
          <p:cNvSpPr>
            <a:spLocks noGrp="1"/>
          </p:cNvSpPr>
          <p:nvPr>
            <p:ph type="title"/>
          </p:nvPr>
        </p:nvSpPr>
        <p:spPr/>
        <p:txBody>
          <a:bodyPr/>
          <a:lstStyle/>
          <a:p>
            <a:r>
              <a:rPr lang="en-US" dirty="0"/>
              <a:t>Scheduling Visualized - 1</a:t>
            </a:r>
            <a:endParaRPr lang="en-CA" dirty="0"/>
          </a:p>
        </p:txBody>
      </p:sp>
      <p:sp>
        <p:nvSpPr>
          <p:cNvPr id="3" name="Content Placeholder 2">
            <a:extLst>
              <a:ext uri="{FF2B5EF4-FFF2-40B4-BE49-F238E27FC236}">
                <a16:creationId xmlns:a16="http://schemas.microsoft.com/office/drawing/2014/main" id="{38EDC82D-48A2-4D55-AC41-8CDAC44E9EF2}"/>
              </a:ext>
            </a:extLst>
          </p:cNvPr>
          <p:cNvSpPr>
            <a:spLocks noGrp="1"/>
          </p:cNvSpPr>
          <p:nvPr>
            <p:ph idx="1"/>
          </p:nvPr>
        </p:nvSpPr>
        <p:spPr>
          <a:xfrm>
            <a:off x="1140204" y="2528451"/>
            <a:ext cx="4782424" cy="1825435"/>
          </a:xfrm>
        </p:spPr>
        <p:txBody>
          <a:bodyPr/>
          <a:lstStyle/>
          <a:p>
            <a:pPr marL="0" indent="0" algn="ctr">
              <a:buNone/>
            </a:pPr>
            <a:r>
              <a:rPr lang="en-US" dirty="0"/>
              <a:t>Processes are created at unpredictable times and enter the system with the process state: new.</a:t>
            </a:r>
            <a:endParaRPr lang="en-CA" dirty="0"/>
          </a:p>
        </p:txBody>
      </p:sp>
      <p:pic>
        <p:nvPicPr>
          <p:cNvPr id="13" name="Picture 12">
            <a:extLst>
              <a:ext uri="{FF2B5EF4-FFF2-40B4-BE49-F238E27FC236}">
                <a16:creationId xmlns:a16="http://schemas.microsoft.com/office/drawing/2014/main" id="{9F55F427-265F-4A6B-9586-6ED010F07BEF}"/>
              </a:ext>
            </a:extLst>
          </p:cNvPr>
          <p:cNvPicPr>
            <a:picLocks noChangeAspect="1"/>
          </p:cNvPicPr>
          <p:nvPr/>
        </p:nvPicPr>
        <p:blipFill>
          <a:blip r:embed="rId2"/>
          <a:stretch>
            <a:fillRect/>
          </a:stretch>
        </p:blipFill>
        <p:spPr>
          <a:xfrm>
            <a:off x="6736534" y="2528451"/>
            <a:ext cx="3467100" cy="1666875"/>
          </a:xfrm>
          <a:prstGeom prst="rect">
            <a:avLst/>
          </a:prstGeom>
        </p:spPr>
      </p:pic>
    </p:spTree>
    <p:extLst>
      <p:ext uri="{BB962C8B-B14F-4D97-AF65-F5344CB8AC3E}">
        <p14:creationId xmlns:p14="http://schemas.microsoft.com/office/powerpoint/2010/main" val="3362466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439B-12FB-49F0-81BA-727B9331013C}"/>
              </a:ext>
            </a:extLst>
          </p:cNvPr>
          <p:cNvSpPr>
            <a:spLocks noGrp="1"/>
          </p:cNvSpPr>
          <p:nvPr>
            <p:ph type="title"/>
          </p:nvPr>
        </p:nvSpPr>
        <p:spPr/>
        <p:txBody>
          <a:bodyPr/>
          <a:lstStyle/>
          <a:p>
            <a:r>
              <a:rPr lang="en-US" dirty="0"/>
              <a:t>RR – Visualized – 1</a:t>
            </a:r>
            <a:endParaRPr lang="en-CA" dirty="0"/>
          </a:p>
        </p:txBody>
      </p:sp>
      <p:sp>
        <p:nvSpPr>
          <p:cNvPr id="3" name="Content Placeholder 2">
            <a:extLst>
              <a:ext uri="{FF2B5EF4-FFF2-40B4-BE49-F238E27FC236}">
                <a16:creationId xmlns:a16="http://schemas.microsoft.com/office/drawing/2014/main" id="{1117FE25-27BA-415F-AA60-EDA704B52999}"/>
              </a:ext>
            </a:extLst>
          </p:cNvPr>
          <p:cNvSpPr>
            <a:spLocks noGrp="1"/>
          </p:cNvSpPr>
          <p:nvPr>
            <p:ph idx="1"/>
          </p:nvPr>
        </p:nvSpPr>
        <p:spPr/>
        <p:txBody>
          <a:bodyPr/>
          <a:lstStyle/>
          <a:p>
            <a:pPr marL="0" indent="0" algn="ctr">
              <a:buNone/>
            </a:pPr>
            <a:r>
              <a:rPr lang="en-US" dirty="0"/>
              <a:t>Three processes with total CPU times of 4, 4, and 2 start executing under RR</a:t>
            </a:r>
            <a:endParaRPr lang="en-CA" dirty="0"/>
          </a:p>
        </p:txBody>
      </p:sp>
      <p:pic>
        <p:nvPicPr>
          <p:cNvPr id="7" name="Picture 6">
            <a:extLst>
              <a:ext uri="{FF2B5EF4-FFF2-40B4-BE49-F238E27FC236}">
                <a16:creationId xmlns:a16="http://schemas.microsoft.com/office/drawing/2014/main" id="{B3CA8A6F-E93A-4CA3-AF5A-02661298F8FC}"/>
              </a:ext>
            </a:extLst>
          </p:cNvPr>
          <p:cNvPicPr>
            <a:picLocks noChangeAspect="1"/>
          </p:cNvPicPr>
          <p:nvPr/>
        </p:nvPicPr>
        <p:blipFill>
          <a:blip r:embed="rId2"/>
          <a:stretch>
            <a:fillRect/>
          </a:stretch>
        </p:blipFill>
        <p:spPr>
          <a:xfrm>
            <a:off x="671512" y="3017475"/>
            <a:ext cx="10848975" cy="2914650"/>
          </a:xfrm>
          <a:prstGeom prst="rect">
            <a:avLst/>
          </a:prstGeom>
        </p:spPr>
      </p:pic>
    </p:spTree>
    <p:extLst>
      <p:ext uri="{BB962C8B-B14F-4D97-AF65-F5344CB8AC3E}">
        <p14:creationId xmlns:p14="http://schemas.microsoft.com/office/powerpoint/2010/main" val="928710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0BCAB-4CFF-4C5D-9681-2D654EE945F0}"/>
              </a:ext>
            </a:extLst>
          </p:cNvPr>
          <p:cNvSpPr>
            <a:spLocks noGrp="1"/>
          </p:cNvSpPr>
          <p:nvPr>
            <p:ph type="title"/>
          </p:nvPr>
        </p:nvSpPr>
        <p:spPr/>
        <p:txBody>
          <a:bodyPr/>
          <a:lstStyle/>
          <a:p>
            <a:r>
              <a:rPr lang="en-US" dirty="0"/>
              <a:t>RR – Visualized – 2</a:t>
            </a:r>
            <a:endParaRPr lang="en-CA" dirty="0"/>
          </a:p>
        </p:txBody>
      </p:sp>
      <p:sp>
        <p:nvSpPr>
          <p:cNvPr id="3" name="Content Placeholder 2">
            <a:extLst>
              <a:ext uri="{FF2B5EF4-FFF2-40B4-BE49-F238E27FC236}">
                <a16:creationId xmlns:a16="http://schemas.microsoft.com/office/drawing/2014/main" id="{2A911442-A043-409B-B46C-FB3B66C9DE51}"/>
              </a:ext>
            </a:extLst>
          </p:cNvPr>
          <p:cNvSpPr>
            <a:spLocks noGrp="1"/>
          </p:cNvSpPr>
          <p:nvPr>
            <p:ph idx="1"/>
          </p:nvPr>
        </p:nvSpPr>
        <p:spPr/>
        <p:txBody>
          <a:bodyPr/>
          <a:lstStyle/>
          <a:p>
            <a:pPr marL="0" indent="0" algn="ctr">
              <a:buNone/>
            </a:pPr>
            <a:r>
              <a:rPr lang="en-US" dirty="0"/>
              <a:t>p1 executes for 1 quantum, then p2, then p3</a:t>
            </a:r>
            <a:endParaRPr lang="en-CA" dirty="0"/>
          </a:p>
        </p:txBody>
      </p:sp>
      <p:pic>
        <p:nvPicPr>
          <p:cNvPr id="5" name="Picture 4">
            <a:extLst>
              <a:ext uri="{FF2B5EF4-FFF2-40B4-BE49-F238E27FC236}">
                <a16:creationId xmlns:a16="http://schemas.microsoft.com/office/drawing/2014/main" id="{C7CA27EE-75D9-4303-8DC6-0829B7AB70D7}"/>
              </a:ext>
            </a:extLst>
          </p:cNvPr>
          <p:cNvPicPr>
            <a:picLocks noChangeAspect="1"/>
          </p:cNvPicPr>
          <p:nvPr/>
        </p:nvPicPr>
        <p:blipFill>
          <a:blip r:embed="rId2"/>
          <a:stretch>
            <a:fillRect/>
          </a:stretch>
        </p:blipFill>
        <p:spPr>
          <a:xfrm>
            <a:off x="1044120" y="2701131"/>
            <a:ext cx="10582275" cy="2600325"/>
          </a:xfrm>
          <a:prstGeom prst="rect">
            <a:avLst/>
          </a:prstGeom>
        </p:spPr>
      </p:pic>
    </p:spTree>
    <p:extLst>
      <p:ext uri="{BB962C8B-B14F-4D97-AF65-F5344CB8AC3E}">
        <p14:creationId xmlns:p14="http://schemas.microsoft.com/office/powerpoint/2010/main" val="3825809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0CA7-D62C-4A85-9FBA-115D0E6E4D9B}"/>
              </a:ext>
            </a:extLst>
          </p:cNvPr>
          <p:cNvSpPr>
            <a:spLocks noGrp="1"/>
          </p:cNvSpPr>
          <p:nvPr>
            <p:ph type="title"/>
          </p:nvPr>
        </p:nvSpPr>
        <p:spPr/>
        <p:txBody>
          <a:bodyPr/>
          <a:lstStyle/>
          <a:p>
            <a:r>
              <a:rPr lang="en-CA" dirty="0"/>
              <a:t>RR – Visualized – 3</a:t>
            </a:r>
          </a:p>
        </p:txBody>
      </p:sp>
      <p:sp>
        <p:nvSpPr>
          <p:cNvPr id="3" name="Content Placeholder 2">
            <a:extLst>
              <a:ext uri="{FF2B5EF4-FFF2-40B4-BE49-F238E27FC236}">
                <a16:creationId xmlns:a16="http://schemas.microsoft.com/office/drawing/2014/main" id="{60D45D21-F522-4619-BC61-2A49D281F60B}"/>
              </a:ext>
            </a:extLst>
          </p:cNvPr>
          <p:cNvSpPr>
            <a:spLocks noGrp="1"/>
          </p:cNvSpPr>
          <p:nvPr>
            <p:ph idx="1"/>
          </p:nvPr>
        </p:nvSpPr>
        <p:spPr/>
        <p:txBody>
          <a:bodyPr/>
          <a:lstStyle/>
          <a:p>
            <a:pPr marL="0" indent="0" algn="ctr">
              <a:buNone/>
            </a:pPr>
            <a:r>
              <a:rPr lang="en-US" dirty="0"/>
              <a:t>The same cycle repeats: p1, p2, p3 execute for 1 quantum each. p3 terminates</a:t>
            </a:r>
            <a:endParaRPr lang="en-CA" dirty="0"/>
          </a:p>
        </p:txBody>
      </p:sp>
      <p:pic>
        <p:nvPicPr>
          <p:cNvPr id="5" name="Picture 4">
            <a:extLst>
              <a:ext uri="{FF2B5EF4-FFF2-40B4-BE49-F238E27FC236}">
                <a16:creationId xmlns:a16="http://schemas.microsoft.com/office/drawing/2014/main" id="{61347D5E-AFEF-4DDA-90EC-14B4FC0D0D35}"/>
              </a:ext>
            </a:extLst>
          </p:cNvPr>
          <p:cNvPicPr>
            <a:picLocks noChangeAspect="1"/>
          </p:cNvPicPr>
          <p:nvPr/>
        </p:nvPicPr>
        <p:blipFill>
          <a:blip r:embed="rId2"/>
          <a:stretch>
            <a:fillRect/>
          </a:stretch>
        </p:blipFill>
        <p:spPr>
          <a:xfrm>
            <a:off x="657225" y="2730791"/>
            <a:ext cx="10877550" cy="2705100"/>
          </a:xfrm>
          <a:prstGeom prst="rect">
            <a:avLst/>
          </a:prstGeom>
        </p:spPr>
      </p:pic>
    </p:spTree>
    <p:extLst>
      <p:ext uri="{BB962C8B-B14F-4D97-AF65-F5344CB8AC3E}">
        <p14:creationId xmlns:p14="http://schemas.microsoft.com/office/powerpoint/2010/main" val="3284331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ED88-1F58-4B4D-B272-B08185B97939}"/>
              </a:ext>
            </a:extLst>
          </p:cNvPr>
          <p:cNvSpPr>
            <a:spLocks noGrp="1"/>
          </p:cNvSpPr>
          <p:nvPr>
            <p:ph type="title"/>
          </p:nvPr>
        </p:nvSpPr>
        <p:spPr/>
        <p:txBody>
          <a:bodyPr/>
          <a:lstStyle/>
          <a:p>
            <a:r>
              <a:rPr lang="en-CA" dirty="0"/>
              <a:t>RR – Visualized – 4</a:t>
            </a:r>
          </a:p>
        </p:txBody>
      </p:sp>
      <p:sp>
        <p:nvSpPr>
          <p:cNvPr id="3" name="Content Placeholder 2">
            <a:extLst>
              <a:ext uri="{FF2B5EF4-FFF2-40B4-BE49-F238E27FC236}">
                <a16:creationId xmlns:a16="http://schemas.microsoft.com/office/drawing/2014/main" id="{C863C773-EFB5-442B-9642-ED82AA0E3BC2}"/>
              </a:ext>
            </a:extLst>
          </p:cNvPr>
          <p:cNvSpPr>
            <a:spLocks noGrp="1"/>
          </p:cNvSpPr>
          <p:nvPr>
            <p:ph idx="1"/>
          </p:nvPr>
        </p:nvSpPr>
        <p:spPr/>
        <p:txBody>
          <a:bodyPr/>
          <a:lstStyle/>
          <a:p>
            <a:pPr marL="0" indent="0" algn="ctr">
              <a:buNone/>
            </a:pPr>
            <a:r>
              <a:rPr lang="en-US" dirty="0"/>
              <a:t>p1 and p2 then share the CPU using RR until both terminate</a:t>
            </a:r>
            <a:endParaRPr lang="en-CA" dirty="0"/>
          </a:p>
        </p:txBody>
      </p:sp>
      <p:pic>
        <p:nvPicPr>
          <p:cNvPr id="5" name="Picture 4">
            <a:extLst>
              <a:ext uri="{FF2B5EF4-FFF2-40B4-BE49-F238E27FC236}">
                <a16:creationId xmlns:a16="http://schemas.microsoft.com/office/drawing/2014/main" id="{FBEF7A57-06D6-43EE-B37B-80A816F31363}"/>
              </a:ext>
            </a:extLst>
          </p:cNvPr>
          <p:cNvPicPr>
            <a:picLocks noChangeAspect="1"/>
          </p:cNvPicPr>
          <p:nvPr/>
        </p:nvPicPr>
        <p:blipFill>
          <a:blip r:embed="rId2"/>
          <a:stretch>
            <a:fillRect/>
          </a:stretch>
        </p:blipFill>
        <p:spPr>
          <a:xfrm>
            <a:off x="838200" y="2777331"/>
            <a:ext cx="10353675" cy="2447925"/>
          </a:xfrm>
          <a:prstGeom prst="rect">
            <a:avLst/>
          </a:prstGeom>
        </p:spPr>
      </p:pic>
    </p:spTree>
    <p:extLst>
      <p:ext uri="{BB962C8B-B14F-4D97-AF65-F5344CB8AC3E}">
        <p14:creationId xmlns:p14="http://schemas.microsoft.com/office/powerpoint/2010/main" val="16605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7C97CE7-7B08-42AB-8DDE-0C7C760E9816}"/>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Multilevel (ML) Scheduling Algorithm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77C4E3-1901-4DC2-9608-6A7B16291682}"/>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Multilevel (ML) scheduling maintains a separate queue of processes at each priority level. Within each level, processes are scheduled using RR.</a:t>
            </a:r>
            <a:endParaRPr lang="en-CA" sz="2000">
              <a:solidFill>
                <a:schemeClr val="bg1"/>
              </a:solidFill>
            </a:endParaRPr>
          </a:p>
        </p:txBody>
      </p:sp>
    </p:spTree>
    <p:extLst>
      <p:ext uri="{BB962C8B-B14F-4D97-AF65-F5344CB8AC3E}">
        <p14:creationId xmlns:p14="http://schemas.microsoft.com/office/powerpoint/2010/main" val="517589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2C29-4558-4D85-A3F0-B558182CA601}"/>
              </a:ext>
            </a:extLst>
          </p:cNvPr>
          <p:cNvSpPr>
            <a:spLocks noGrp="1"/>
          </p:cNvSpPr>
          <p:nvPr>
            <p:ph type="title"/>
          </p:nvPr>
        </p:nvSpPr>
        <p:spPr/>
        <p:txBody>
          <a:bodyPr/>
          <a:lstStyle/>
          <a:p>
            <a:r>
              <a:rPr lang="en-US" dirty="0"/>
              <a:t>ML – Visualized – 1 </a:t>
            </a:r>
            <a:endParaRPr lang="en-CA" dirty="0"/>
          </a:p>
        </p:txBody>
      </p:sp>
      <p:sp>
        <p:nvSpPr>
          <p:cNvPr id="3" name="Content Placeholder 2">
            <a:extLst>
              <a:ext uri="{FF2B5EF4-FFF2-40B4-BE49-F238E27FC236}">
                <a16:creationId xmlns:a16="http://schemas.microsoft.com/office/drawing/2014/main" id="{D2BAF40A-A140-474F-BA07-21F8FF3B42CA}"/>
              </a:ext>
            </a:extLst>
          </p:cNvPr>
          <p:cNvSpPr>
            <a:spLocks noGrp="1"/>
          </p:cNvSpPr>
          <p:nvPr>
            <p:ph idx="1"/>
          </p:nvPr>
        </p:nvSpPr>
        <p:spPr/>
        <p:txBody>
          <a:bodyPr/>
          <a:lstStyle/>
          <a:p>
            <a:pPr marL="0" indent="0" algn="ctr">
              <a:buNone/>
            </a:pPr>
            <a:r>
              <a:rPr lang="en-US" dirty="0"/>
              <a:t>ML maintains processes in queues at N different priority levels</a:t>
            </a:r>
            <a:endParaRPr lang="en-CA" dirty="0"/>
          </a:p>
        </p:txBody>
      </p:sp>
      <p:pic>
        <p:nvPicPr>
          <p:cNvPr id="5" name="Picture 4">
            <a:extLst>
              <a:ext uri="{FF2B5EF4-FFF2-40B4-BE49-F238E27FC236}">
                <a16:creationId xmlns:a16="http://schemas.microsoft.com/office/drawing/2014/main" id="{7B3475C5-D23D-4660-8122-3AA5684127B1}"/>
              </a:ext>
            </a:extLst>
          </p:cNvPr>
          <p:cNvPicPr>
            <a:picLocks noChangeAspect="1"/>
          </p:cNvPicPr>
          <p:nvPr/>
        </p:nvPicPr>
        <p:blipFill>
          <a:blip r:embed="rId2"/>
          <a:stretch>
            <a:fillRect/>
          </a:stretch>
        </p:blipFill>
        <p:spPr>
          <a:xfrm>
            <a:off x="3217091" y="2494761"/>
            <a:ext cx="5029287" cy="4166491"/>
          </a:xfrm>
          <a:prstGeom prst="rect">
            <a:avLst/>
          </a:prstGeom>
        </p:spPr>
      </p:pic>
    </p:spTree>
    <p:extLst>
      <p:ext uri="{BB962C8B-B14F-4D97-AF65-F5344CB8AC3E}">
        <p14:creationId xmlns:p14="http://schemas.microsoft.com/office/powerpoint/2010/main" val="2053626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C690-160C-4584-AC1A-69B2CBFECF72}"/>
              </a:ext>
            </a:extLst>
          </p:cNvPr>
          <p:cNvSpPr>
            <a:spLocks noGrp="1"/>
          </p:cNvSpPr>
          <p:nvPr>
            <p:ph type="title"/>
          </p:nvPr>
        </p:nvSpPr>
        <p:spPr/>
        <p:txBody>
          <a:bodyPr/>
          <a:lstStyle/>
          <a:p>
            <a:r>
              <a:rPr lang="en-US" dirty="0"/>
              <a:t>ML – Visualized – 2</a:t>
            </a:r>
            <a:endParaRPr lang="en-CA" dirty="0"/>
          </a:p>
        </p:txBody>
      </p:sp>
      <p:sp>
        <p:nvSpPr>
          <p:cNvPr id="3" name="Content Placeholder 2">
            <a:extLst>
              <a:ext uri="{FF2B5EF4-FFF2-40B4-BE49-F238E27FC236}">
                <a16:creationId xmlns:a16="http://schemas.microsoft.com/office/drawing/2014/main" id="{E97C678C-B084-4D24-8F76-4F7A5C73F24D}"/>
              </a:ext>
            </a:extLst>
          </p:cNvPr>
          <p:cNvSpPr>
            <a:spLocks noGrp="1"/>
          </p:cNvSpPr>
          <p:nvPr>
            <p:ph idx="1"/>
          </p:nvPr>
        </p:nvSpPr>
        <p:spPr/>
        <p:txBody>
          <a:bodyPr/>
          <a:lstStyle/>
          <a:p>
            <a:pPr marL="0" indent="0" algn="ctr">
              <a:buNone/>
            </a:pPr>
            <a:r>
              <a:rPr lang="en-US" dirty="0"/>
              <a:t>The process at the head of the highest-priority queue (p) is selected for execution</a:t>
            </a:r>
            <a:endParaRPr lang="en-CA" dirty="0"/>
          </a:p>
        </p:txBody>
      </p:sp>
      <p:pic>
        <p:nvPicPr>
          <p:cNvPr id="5" name="Picture 4">
            <a:extLst>
              <a:ext uri="{FF2B5EF4-FFF2-40B4-BE49-F238E27FC236}">
                <a16:creationId xmlns:a16="http://schemas.microsoft.com/office/drawing/2014/main" id="{A794E952-C79E-4290-918E-3B61F687703E}"/>
              </a:ext>
            </a:extLst>
          </p:cNvPr>
          <p:cNvPicPr>
            <a:picLocks noChangeAspect="1"/>
          </p:cNvPicPr>
          <p:nvPr/>
        </p:nvPicPr>
        <p:blipFill>
          <a:blip r:embed="rId2"/>
          <a:stretch>
            <a:fillRect/>
          </a:stretch>
        </p:blipFill>
        <p:spPr>
          <a:xfrm>
            <a:off x="3748523" y="2936146"/>
            <a:ext cx="4559269" cy="3691769"/>
          </a:xfrm>
          <a:prstGeom prst="rect">
            <a:avLst/>
          </a:prstGeom>
        </p:spPr>
      </p:pic>
    </p:spTree>
    <p:extLst>
      <p:ext uri="{BB962C8B-B14F-4D97-AF65-F5344CB8AC3E}">
        <p14:creationId xmlns:p14="http://schemas.microsoft.com/office/powerpoint/2010/main" val="3699948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CBAF-EC7A-4C86-947E-C46AFBE6F048}"/>
              </a:ext>
            </a:extLst>
          </p:cNvPr>
          <p:cNvSpPr>
            <a:spLocks noGrp="1"/>
          </p:cNvSpPr>
          <p:nvPr>
            <p:ph type="title"/>
          </p:nvPr>
        </p:nvSpPr>
        <p:spPr/>
        <p:txBody>
          <a:bodyPr/>
          <a:lstStyle/>
          <a:p>
            <a:r>
              <a:rPr lang="en-CA" dirty="0"/>
              <a:t>ML – Visualized – 3</a:t>
            </a:r>
          </a:p>
        </p:txBody>
      </p:sp>
      <p:sp>
        <p:nvSpPr>
          <p:cNvPr id="3" name="Content Placeholder 2">
            <a:extLst>
              <a:ext uri="{FF2B5EF4-FFF2-40B4-BE49-F238E27FC236}">
                <a16:creationId xmlns:a16="http://schemas.microsoft.com/office/drawing/2014/main" id="{BE3058C7-5CC7-41A4-BAD6-8A8383E21DB0}"/>
              </a:ext>
            </a:extLst>
          </p:cNvPr>
          <p:cNvSpPr>
            <a:spLocks noGrp="1"/>
          </p:cNvSpPr>
          <p:nvPr>
            <p:ph idx="1"/>
          </p:nvPr>
        </p:nvSpPr>
        <p:spPr/>
        <p:txBody>
          <a:bodyPr/>
          <a:lstStyle/>
          <a:p>
            <a:pPr marL="0" indent="0" algn="ctr">
              <a:buNone/>
            </a:pPr>
            <a:r>
              <a:rPr lang="en-US" dirty="0"/>
              <a:t>When the maximum time allowable for this level expires, the running process (p) moves to the tail of the same queue and the next process (q) starts using the CPU</a:t>
            </a:r>
            <a:endParaRPr lang="en-CA" dirty="0"/>
          </a:p>
        </p:txBody>
      </p:sp>
      <p:pic>
        <p:nvPicPr>
          <p:cNvPr id="5" name="Picture 4">
            <a:extLst>
              <a:ext uri="{FF2B5EF4-FFF2-40B4-BE49-F238E27FC236}">
                <a16:creationId xmlns:a16="http://schemas.microsoft.com/office/drawing/2014/main" id="{1BE48E67-E9EA-4AF0-8971-C1AA4F52F65E}"/>
              </a:ext>
            </a:extLst>
          </p:cNvPr>
          <p:cNvPicPr>
            <a:picLocks noChangeAspect="1"/>
          </p:cNvPicPr>
          <p:nvPr/>
        </p:nvPicPr>
        <p:blipFill>
          <a:blip r:embed="rId2"/>
          <a:stretch>
            <a:fillRect/>
          </a:stretch>
        </p:blipFill>
        <p:spPr>
          <a:xfrm>
            <a:off x="4101342" y="3330430"/>
            <a:ext cx="3810793" cy="3230155"/>
          </a:xfrm>
          <a:prstGeom prst="rect">
            <a:avLst/>
          </a:prstGeom>
        </p:spPr>
      </p:pic>
    </p:spTree>
    <p:extLst>
      <p:ext uri="{BB962C8B-B14F-4D97-AF65-F5344CB8AC3E}">
        <p14:creationId xmlns:p14="http://schemas.microsoft.com/office/powerpoint/2010/main" val="1078195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5BC5-1555-49B4-B60F-28B29D242128}"/>
              </a:ext>
            </a:extLst>
          </p:cNvPr>
          <p:cNvSpPr>
            <a:spLocks noGrp="1"/>
          </p:cNvSpPr>
          <p:nvPr>
            <p:ph type="title"/>
          </p:nvPr>
        </p:nvSpPr>
        <p:spPr/>
        <p:txBody>
          <a:bodyPr/>
          <a:lstStyle/>
          <a:p>
            <a:r>
              <a:rPr lang="en-CA" dirty="0"/>
              <a:t>ML – Visualized – 4</a:t>
            </a:r>
          </a:p>
        </p:txBody>
      </p:sp>
      <p:sp>
        <p:nvSpPr>
          <p:cNvPr id="3" name="Content Placeholder 2">
            <a:extLst>
              <a:ext uri="{FF2B5EF4-FFF2-40B4-BE49-F238E27FC236}">
                <a16:creationId xmlns:a16="http://schemas.microsoft.com/office/drawing/2014/main" id="{C78E5A8A-68D3-4BA2-A8A2-405157C67B55}"/>
              </a:ext>
            </a:extLst>
          </p:cNvPr>
          <p:cNvSpPr>
            <a:spLocks noGrp="1"/>
          </p:cNvSpPr>
          <p:nvPr>
            <p:ph idx="1"/>
          </p:nvPr>
        </p:nvSpPr>
        <p:spPr/>
        <p:txBody>
          <a:bodyPr/>
          <a:lstStyle/>
          <a:p>
            <a:pPr marL="0" indent="0" algn="ctr">
              <a:buNone/>
            </a:pPr>
            <a:r>
              <a:rPr lang="en-US" dirty="0"/>
              <a:t>A new process (v) with priority N-2 is entered at the tail of the corresponding queue</a:t>
            </a:r>
            <a:endParaRPr lang="en-CA" dirty="0"/>
          </a:p>
        </p:txBody>
      </p:sp>
      <p:pic>
        <p:nvPicPr>
          <p:cNvPr id="5" name="Picture 4">
            <a:extLst>
              <a:ext uri="{FF2B5EF4-FFF2-40B4-BE49-F238E27FC236}">
                <a16:creationId xmlns:a16="http://schemas.microsoft.com/office/drawing/2014/main" id="{CB67BF6C-1BAC-47F2-B8CD-B76C7A238777}"/>
              </a:ext>
            </a:extLst>
          </p:cNvPr>
          <p:cNvPicPr>
            <a:picLocks noChangeAspect="1"/>
          </p:cNvPicPr>
          <p:nvPr/>
        </p:nvPicPr>
        <p:blipFill>
          <a:blip r:embed="rId2"/>
          <a:stretch>
            <a:fillRect/>
          </a:stretch>
        </p:blipFill>
        <p:spPr>
          <a:xfrm>
            <a:off x="3819590" y="3017866"/>
            <a:ext cx="4552819" cy="3475009"/>
          </a:xfrm>
          <a:prstGeom prst="rect">
            <a:avLst/>
          </a:prstGeom>
        </p:spPr>
      </p:pic>
    </p:spTree>
    <p:extLst>
      <p:ext uri="{BB962C8B-B14F-4D97-AF65-F5344CB8AC3E}">
        <p14:creationId xmlns:p14="http://schemas.microsoft.com/office/powerpoint/2010/main" val="1009429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A9BC-26EA-407C-B09C-4F9B38CB1ACC}"/>
              </a:ext>
            </a:extLst>
          </p:cNvPr>
          <p:cNvSpPr>
            <a:spLocks noGrp="1"/>
          </p:cNvSpPr>
          <p:nvPr>
            <p:ph type="title"/>
          </p:nvPr>
        </p:nvSpPr>
        <p:spPr/>
        <p:txBody>
          <a:bodyPr/>
          <a:lstStyle/>
          <a:p>
            <a:r>
              <a:rPr lang="en-CA" dirty="0"/>
              <a:t>ML – Visualized – 5</a:t>
            </a:r>
          </a:p>
        </p:txBody>
      </p:sp>
      <p:sp>
        <p:nvSpPr>
          <p:cNvPr id="3" name="Content Placeholder 2">
            <a:extLst>
              <a:ext uri="{FF2B5EF4-FFF2-40B4-BE49-F238E27FC236}">
                <a16:creationId xmlns:a16="http://schemas.microsoft.com/office/drawing/2014/main" id="{F30B6A3E-2FF7-4460-B2D3-5783ACB30D54}"/>
              </a:ext>
            </a:extLst>
          </p:cNvPr>
          <p:cNvSpPr>
            <a:spLocks noGrp="1"/>
          </p:cNvSpPr>
          <p:nvPr>
            <p:ph idx="1"/>
          </p:nvPr>
        </p:nvSpPr>
        <p:spPr/>
        <p:txBody>
          <a:bodyPr/>
          <a:lstStyle/>
          <a:p>
            <a:pPr marL="0" indent="0">
              <a:buNone/>
            </a:pPr>
            <a:r>
              <a:rPr lang="en-US" dirty="0"/>
              <a:t>A new process (x) with a priority higher than the currently running process (q) preempts the running process</a:t>
            </a:r>
            <a:endParaRPr lang="en-CA" dirty="0"/>
          </a:p>
        </p:txBody>
      </p:sp>
      <p:pic>
        <p:nvPicPr>
          <p:cNvPr id="5" name="Picture 4">
            <a:extLst>
              <a:ext uri="{FF2B5EF4-FFF2-40B4-BE49-F238E27FC236}">
                <a16:creationId xmlns:a16="http://schemas.microsoft.com/office/drawing/2014/main" id="{8E68B004-9A4B-4CA0-AB7E-4971D0655045}"/>
              </a:ext>
            </a:extLst>
          </p:cNvPr>
          <p:cNvPicPr>
            <a:picLocks noChangeAspect="1"/>
          </p:cNvPicPr>
          <p:nvPr/>
        </p:nvPicPr>
        <p:blipFill>
          <a:blip r:embed="rId2"/>
          <a:stretch>
            <a:fillRect/>
          </a:stretch>
        </p:blipFill>
        <p:spPr>
          <a:xfrm>
            <a:off x="4026805" y="2936147"/>
            <a:ext cx="4138390" cy="3473916"/>
          </a:xfrm>
          <a:prstGeom prst="rect">
            <a:avLst/>
          </a:prstGeom>
        </p:spPr>
      </p:pic>
    </p:spTree>
    <p:extLst>
      <p:ext uri="{BB962C8B-B14F-4D97-AF65-F5344CB8AC3E}">
        <p14:creationId xmlns:p14="http://schemas.microsoft.com/office/powerpoint/2010/main" val="83890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E31E-34D5-4D67-BF48-528EAD23BCD9}"/>
              </a:ext>
            </a:extLst>
          </p:cNvPr>
          <p:cNvSpPr>
            <a:spLocks noGrp="1"/>
          </p:cNvSpPr>
          <p:nvPr>
            <p:ph type="title"/>
          </p:nvPr>
        </p:nvSpPr>
        <p:spPr/>
        <p:txBody>
          <a:bodyPr/>
          <a:lstStyle/>
          <a:p>
            <a:r>
              <a:rPr lang="en-US" dirty="0"/>
              <a:t>Scheduling Visualized - 2</a:t>
            </a:r>
            <a:endParaRPr lang="en-CA" dirty="0"/>
          </a:p>
        </p:txBody>
      </p:sp>
      <p:sp>
        <p:nvSpPr>
          <p:cNvPr id="3" name="Content Placeholder 2">
            <a:extLst>
              <a:ext uri="{FF2B5EF4-FFF2-40B4-BE49-F238E27FC236}">
                <a16:creationId xmlns:a16="http://schemas.microsoft.com/office/drawing/2014/main" id="{2433485C-38C0-4998-AE70-C00D00935415}"/>
              </a:ext>
            </a:extLst>
          </p:cNvPr>
          <p:cNvSpPr>
            <a:spLocks noGrp="1"/>
          </p:cNvSpPr>
          <p:nvPr>
            <p:ph idx="1"/>
          </p:nvPr>
        </p:nvSpPr>
        <p:spPr>
          <a:xfrm>
            <a:off x="645253" y="2847960"/>
            <a:ext cx="4472031" cy="1714529"/>
          </a:xfrm>
        </p:spPr>
        <p:txBody>
          <a:bodyPr/>
          <a:lstStyle/>
          <a:p>
            <a:pPr marL="0" indent="0" algn="ctr">
              <a:buNone/>
            </a:pPr>
            <a:r>
              <a:rPr lang="en-US" dirty="0"/>
              <a:t>Long-term scheduling decides which processes are moved to the ready list to compete for the CPU.</a:t>
            </a:r>
            <a:endParaRPr lang="en-CA" dirty="0"/>
          </a:p>
        </p:txBody>
      </p:sp>
      <p:pic>
        <p:nvPicPr>
          <p:cNvPr id="5" name="Picture 4">
            <a:extLst>
              <a:ext uri="{FF2B5EF4-FFF2-40B4-BE49-F238E27FC236}">
                <a16:creationId xmlns:a16="http://schemas.microsoft.com/office/drawing/2014/main" id="{59C27CF9-2899-46EC-BEC4-F7EBF6C78D44}"/>
              </a:ext>
            </a:extLst>
          </p:cNvPr>
          <p:cNvPicPr>
            <a:picLocks noChangeAspect="1"/>
          </p:cNvPicPr>
          <p:nvPr/>
        </p:nvPicPr>
        <p:blipFill>
          <a:blip r:embed="rId2"/>
          <a:stretch>
            <a:fillRect/>
          </a:stretch>
        </p:blipFill>
        <p:spPr>
          <a:xfrm>
            <a:off x="5448825" y="1766189"/>
            <a:ext cx="6210300" cy="4029075"/>
          </a:xfrm>
          <a:prstGeom prst="rect">
            <a:avLst/>
          </a:prstGeom>
        </p:spPr>
      </p:pic>
    </p:spTree>
    <p:extLst>
      <p:ext uri="{BB962C8B-B14F-4D97-AF65-F5344CB8AC3E}">
        <p14:creationId xmlns:p14="http://schemas.microsoft.com/office/powerpoint/2010/main" val="4114016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62E7-E6DF-4137-9931-962FEEC0A94C}"/>
              </a:ext>
            </a:extLst>
          </p:cNvPr>
          <p:cNvSpPr>
            <a:spLocks noGrp="1"/>
          </p:cNvSpPr>
          <p:nvPr>
            <p:ph type="title"/>
          </p:nvPr>
        </p:nvSpPr>
        <p:spPr/>
        <p:txBody>
          <a:bodyPr/>
          <a:lstStyle/>
          <a:p>
            <a:r>
              <a:rPr lang="en-CA" dirty="0"/>
              <a:t>ML – Visualized – 6</a:t>
            </a:r>
          </a:p>
        </p:txBody>
      </p:sp>
      <p:sp>
        <p:nvSpPr>
          <p:cNvPr id="3" name="Content Placeholder 2">
            <a:extLst>
              <a:ext uri="{FF2B5EF4-FFF2-40B4-BE49-F238E27FC236}">
                <a16:creationId xmlns:a16="http://schemas.microsoft.com/office/drawing/2014/main" id="{BF52E5DA-80CA-4A85-89A8-8119DBDF05FE}"/>
              </a:ext>
            </a:extLst>
          </p:cNvPr>
          <p:cNvSpPr>
            <a:spLocks noGrp="1"/>
          </p:cNvSpPr>
          <p:nvPr>
            <p:ph idx="1"/>
          </p:nvPr>
        </p:nvSpPr>
        <p:spPr/>
        <p:txBody>
          <a:bodyPr/>
          <a:lstStyle/>
          <a:p>
            <a:pPr marL="0" indent="0">
              <a:buNone/>
            </a:pPr>
            <a:r>
              <a:rPr lang="en-US" dirty="0"/>
              <a:t>Processes at a given level can run only if all queues at higher levels are empty. Ex: s will run only after processes at levels N and N-1 terminate</a:t>
            </a:r>
            <a:endParaRPr lang="en-CA" dirty="0"/>
          </a:p>
        </p:txBody>
      </p:sp>
      <p:pic>
        <p:nvPicPr>
          <p:cNvPr id="5" name="Picture 4">
            <a:extLst>
              <a:ext uri="{FF2B5EF4-FFF2-40B4-BE49-F238E27FC236}">
                <a16:creationId xmlns:a16="http://schemas.microsoft.com/office/drawing/2014/main" id="{E8D19381-FC43-47F7-9AC9-E985BBFA61ED}"/>
              </a:ext>
            </a:extLst>
          </p:cNvPr>
          <p:cNvPicPr>
            <a:picLocks noChangeAspect="1"/>
          </p:cNvPicPr>
          <p:nvPr/>
        </p:nvPicPr>
        <p:blipFill>
          <a:blip r:embed="rId2"/>
          <a:stretch>
            <a:fillRect/>
          </a:stretch>
        </p:blipFill>
        <p:spPr>
          <a:xfrm>
            <a:off x="4348571" y="3053592"/>
            <a:ext cx="3494858" cy="2716591"/>
          </a:xfrm>
          <a:prstGeom prst="rect">
            <a:avLst/>
          </a:prstGeom>
        </p:spPr>
      </p:pic>
    </p:spTree>
    <p:extLst>
      <p:ext uri="{BB962C8B-B14F-4D97-AF65-F5344CB8AC3E}">
        <p14:creationId xmlns:p14="http://schemas.microsoft.com/office/powerpoint/2010/main" val="499347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B6830A3-1ADF-4570-896A-280FA9E7F742}"/>
              </a:ext>
            </a:extLst>
          </p:cNvPr>
          <p:cNvSpPr>
            <a:spLocks noGrp="1"/>
          </p:cNvSpPr>
          <p:nvPr>
            <p:ph type="title"/>
          </p:nvPr>
        </p:nvSpPr>
        <p:spPr>
          <a:xfrm>
            <a:off x="1014141" y="1450655"/>
            <a:ext cx="3932030" cy="3956690"/>
          </a:xfrm>
        </p:spPr>
        <p:txBody>
          <a:bodyPr anchor="ctr">
            <a:normAutofit/>
          </a:bodyPr>
          <a:lstStyle/>
          <a:p>
            <a:pPr algn="ctr"/>
            <a:r>
              <a:rPr lang="en-CA" sz="5600" dirty="0">
                <a:solidFill>
                  <a:schemeClr val="bg1"/>
                </a:solidFill>
              </a:rPr>
              <a:t>Multilevel Feedback (MLF) Scheduling Algorithm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902A71-3422-422E-87DE-9E0CB5C9A72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Under the multilevel feedback (MLF) algorithm a newly arriving process enters the highest-priority queue, N, and is allowed to run for Q time units. When Q is exceeded, the process is moved to the next lower priority queue, N-1, and is allowed to run for 2Q time units. The quantum size is doubled with each decreasing priority level.</a:t>
            </a:r>
            <a:endParaRPr lang="en-CA" sz="2000">
              <a:solidFill>
                <a:schemeClr val="bg1"/>
              </a:solidFill>
            </a:endParaRPr>
          </a:p>
        </p:txBody>
      </p:sp>
    </p:spTree>
    <p:extLst>
      <p:ext uri="{BB962C8B-B14F-4D97-AF65-F5344CB8AC3E}">
        <p14:creationId xmlns:p14="http://schemas.microsoft.com/office/powerpoint/2010/main" val="478827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6CB2934-6C22-4C7E-B73B-27E80A206DF3}"/>
              </a:ext>
            </a:extLst>
          </p:cNvPr>
          <p:cNvSpPr>
            <a:spLocks noGrp="1"/>
          </p:cNvSpPr>
          <p:nvPr>
            <p:ph type="title"/>
          </p:nvPr>
        </p:nvSpPr>
        <p:spPr>
          <a:xfrm>
            <a:off x="1014141" y="1450655"/>
            <a:ext cx="3932030" cy="3956690"/>
          </a:xfrm>
        </p:spPr>
        <p:txBody>
          <a:bodyPr anchor="ctr">
            <a:normAutofit/>
          </a:bodyPr>
          <a:lstStyle/>
          <a:p>
            <a:pPr algn="ctr"/>
            <a:r>
              <a:rPr lang="en-CA" sz="5000" dirty="0">
                <a:solidFill>
                  <a:schemeClr val="bg1"/>
                </a:solidFill>
              </a:rPr>
              <a:t>Response Time (Performance Metric)</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99B42A-5440-41AC-A376-DFBFE1F15CF5}"/>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The response time of a process is the elapsed time from the submission of a request. This is a performance metric.</a:t>
            </a:r>
            <a:endParaRPr lang="en-CA" sz="2000" dirty="0">
              <a:solidFill>
                <a:schemeClr val="bg1"/>
              </a:solidFill>
            </a:endParaRPr>
          </a:p>
        </p:txBody>
      </p:sp>
    </p:spTree>
    <p:extLst>
      <p:ext uri="{BB962C8B-B14F-4D97-AF65-F5344CB8AC3E}">
        <p14:creationId xmlns:p14="http://schemas.microsoft.com/office/powerpoint/2010/main" val="2205558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5A06CF4-CA23-470C-84CB-A12ADE49CDAD}"/>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Verdict</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392791-58FD-41F2-87B8-486632201E0A}"/>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Which of the scheduling algorithms we discussed is the best?</a:t>
            </a:r>
          </a:p>
          <a:p>
            <a:pPr lvl="1"/>
            <a:r>
              <a:rPr lang="en-US" sz="2000">
                <a:solidFill>
                  <a:schemeClr val="bg1"/>
                </a:solidFill>
              </a:rPr>
              <a:t>I will leave you to investigate that!</a:t>
            </a:r>
          </a:p>
          <a:p>
            <a:r>
              <a:rPr lang="en-US" sz="2000">
                <a:solidFill>
                  <a:schemeClr val="bg1"/>
                </a:solidFill>
              </a:rPr>
              <a:t>We have more content to cover on the topic of scheduling believe it or not. This is enough for one lecture; we need to move on to C Programming.</a:t>
            </a:r>
          </a:p>
          <a:p>
            <a:pPr lvl="1"/>
            <a:r>
              <a:rPr lang="en-US" sz="2000">
                <a:solidFill>
                  <a:schemeClr val="bg1"/>
                </a:solidFill>
              </a:rPr>
              <a:t>We will cover the remaining content next lecture.</a:t>
            </a:r>
          </a:p>
        </p:txBody>
      </p:sp>
    </p:spTree>
    <p:extLst>
      <p:ext uri="{BB962C8B-B14F-4D97-AF65-F5344CB8AC3E}">
        <p14:creationId xmlns:p14="http://schemas.microsoft.com/office/powerpoint/2010/main" val="3606614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47FF648-5ABD-4240-B917-B12AF15B8535}"/>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Onto C</a:t>
            </a:r>
            <a:endParaRPr lang="en-CA" sz="80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24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B8FD0CA-8C72-4897-9AB7-5A74BB256A5A}"/>
              </a:ext>
            </a:extLst>
          </p:cNvPr>
          <p:cNvSpPr>
            <a:spLocks noGrp="1"/>
          </p:cNvSpPr>
          <p:nvPr>
            <p:ph type="title"/>
          </p:nvPr>
        </p:nvSpPr>
        <p:spPr>
          <a:xfrm>
            <a:off x="1014141" y="1450655"/>
            <a:ext cx="3932030" cy="3956690"/>
          </a:xfrm>
        </p:spPr>
        <p:txBody>
          <a:bodyPr anchor="ctr">
            <a:normAutofit/>
          </a:bodyPr>
          <a:lstStyle/>
          <a:p>
            <a:pPr algn="ctr"/>
            <a:r>
              <a:rPr lang="en-US" sz="8000" dirty="0">
                <a:solidFill>
                  <a:schemeClr val="bg1"/>
                </a:solidFill>
              </a:rPr>
              <a:t>C Variable Names</a:t>
            </a: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8EC847-39CD-4A0C-B441-77888BBFC600}"/>
              </a:ext>
            </a:extLst>
          </p:cNvPr>
          <p:cNvSpPr>
            <a:spLocks noGrp="1"/>
          </p:cNvSpPr>
          <p:nvPr>
            <p:ph idx="1"/>
          </p:nvPr>
        </p:nvSpPr>
        <p:spPr>
          <a:xfrm>
            <a:off x="6096000" y="1108061"/>
            <a:ext cx="5008901" cy="4571972"/>
          </a:xfrm>
        </p:spPr>
        <p:txBody>
          <a:bodyPr anchor="ctr">
            <a:normAutofit/>
          </a:bodyPr>
          <a:lstStyle/>
          <a:p>
            <a:r>
              <a:rPr lang="en-CA" sz="1900">
                <a:solidFill>
                  <a:schemeClr val="bg1"/>
                </a:solidFill>
              </a:rPr>
              <a:t>Variable Names</a:t>
            </a:r>
          </a:p>
          <a:p>
            <a:pPr lvl="1"/>
            <a:r>
              <a:rPr lang="en-US" sz="1900">
                <a:solidFill>
                  <a:schemeClr val="bg1"/>
                </a:solidFill>
              </a:rPr>
              <a:t>Names may contain letters, digits and underscores </a:t>
            </a:r>
            <a:endParaRPr lang="en-CA" sz="1900">
              <a:solidFill>
                <a:schemeClr val="bg1"/>
              </a:solidFill>
            </a:endParaRPr>
          </a:p>
          <a:p>
            <a:pPr lvl="1"/>
            <a:r>
              <a:rPr lang="en-US" sz="1900">
                <a:solidFill>
                  <a:schemeClr val="bg1"/>
                </a:solidFill>
              </a:rPr>
              <a:t> The first character must be a letter or an underscore.</a:t>
            </a:r>
            <a:endParaRPr lang="en-CA" sz="1900">
              <a:solidFill>
                <a:schemeClr val="bg1"/>
              </a:solidFill>
            </a:endParaRPr>
          </a:p>
          <a:p>
            <a:pPr lvl="1"/>
            <a:r>
              <a:rPr lang="en-CA" sz="1900">
                <a:solidFill>
                  <a:schemeClr val="bg1"/>
                </a:solidFill>
              </a:rPr>
              <a:t> Case matters! </a:t>
            </a:r>
          </a:p>
          <a:p>
            <a:pPr lvl="1"/>
            <a:r>
              <a:rPr lang="en-US" sz="1900">
                <a:solidFill>
                  <a:schemeClr val="bg1"/>
                </a:solidFill>
              </a:rPr>
              <a:t>C keywords cannot be used as variable names</a:t>
            </a:r>
            <a:r>
              <a:rPr lang="en-CA" sz="1900">
                <a:solidFill>
                  <a:schemeClr val="bg1"/>
                </a:solidFill>
              </a:rPr>
              <a:t>.</a:t>
            </a:r>
          </a:p>
          <a:p>
            <a:pPr lvl="2"/>
            <a:r>
              <a:rPr lang="es-ES" sz="1900">
                <a:solidFill>
                  <a:schemeClr val="bg1"/>
                </a:solidFill>
              </a:rPr>
              <a:t>present, hello, y2x3, r2d3, ... /* OK *</a:t>
            </a:r>
            <a:endParaRPr lang="en-CA" sz="1900">
              <a:solidFill>
                <a:schemeClr val="bg1"/>
              </a:solidFill>
            </a:endParaRPr>
          </a:p>
          <a:p>
            <a:pPr lvl="2"/>
            <a:r>
              <a:rPr lang="en-US" sz="1900">
                <a:solidFill>
                  <a:schemeClr val="bg1"/>
                </a:solidFill>
              </a:rPr>
              <a:t>_1993_tar_return /* OK but don’t */</a:t>
            </a:r>
            <a:endParaRPr lang="en-CA" sz="1900">
              <a:solidFill>
                <a:schemeClr val="bg1"/>
              </a:solidFill>
            </a:endParaRPr>
          </a:p>
          <a:p>
            <a:pPr lvl="2"/>
            <a:r>
              <a:rPr lang="en-CA" sz="1900">
                <a:solidFill>
                  <a:schemeClr val="bg1"/>
                </a:solidFill>
              </a:rPr>
              <a:t>Hello#there /* illegal */</a:t>
            </a:r>
          </a:p>
          <a:p>
            <a:pPr lvl="2"/>
            <a:r>
              <a:rPr lang="en-CA" sz="1900">
                <a:solidFill>
                  <a:schemeClr val="bg1"/>
                </a:solidFill>
              </a:rPr>
              <a:t>double /* shouldn’t work */</a:t>
            </a:r>
          </a:p>
          <a:p>
            <a:pPr lvl="2"/>
            <a:r>
              <a:rPr lang="en-CA" sz="1900">
                <a:solidFill>
                  <a:schemeClr val="bg1"/>
                </a:solidFill>
              </a:rPr>
              <a:t>2fartogo /* illegal */</a:t>
            </a:r>
          </a:p>
        </p:txBody>
      </p:sp>
    </p:spTree>
    <p:extLst>
      <p:ext uri="{BB962C8B-B14F-4D97-AF65-F5344CB8AC3E}">
        <p14:creationId xmlns:p14="http://schemas.microsoft.com/office/powerpoint/2010/main" val="544088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E3C2319-9523-43CE-BE87-E56B3207BD45}"/>
              </a:ext>
            </a:extLst>
          </p:cNvPr>
          <p:cNvSpPr>
            <a:spLocks noGrp="1"/>
          </p:cNvSpPr>
          <p:nvPr>
            <p:ph type="title"/>
          </p:nvPr>
        </p:nvSpPr>
        <p:spPr>
          <a:xfrm>
            <a:off x="1014141" y="1450655"/>
            <a:ext cx="3932030" cy="3956690"/>
          </a:xfrm>
        </p:spPr>
        <p:txBody>
          <a:bodyPr anchor="ctr">
            <a:normAutofit/>
          </a:bodyPr>
          <a:lstStyle/>
          <a:p>
            <a:pPr algn="ctr"/>
            <a:r>
              <a:rPr lang="en-CA" sz="8000" dirty="0">
                <a:solidFill>
                  <a:schemeClr val="bg1"/>
                </a:solidFill>
              </a:rPr>
              <a:t>C Variables Names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00EB16-0915-4A7D-94F0-16D212944176}"/>
              </a:ext>
            </a:extLst>
          </p:cNvPr>
          <p:cNvSpPr>
            <a:spLocks noGrp="1"/>
          </p:cNvSpPr>
          <p:nvPr>
            <p:ph idx="1"/>
          </p:nvPr>
        </p:nvSpPr>
        <p:spPr>
          <a:xfrm>
            <a:off x="6096000" y="1108061"/>
            <a:ext cx="5008901" cy="4571972"/>
          </a:xfrm>
        </p:spPr>
        <p:txBody>
          <a:bodyPr anchor="ctr">
            <a:normAutofit/>
          </a:bodyPr>
          <a:lstStyle/>
          <a:p>
            <a:r>
              <a:rPr lang="en-CA" sz="2000">
                <a:solidFill>
                  <a:schemeClr val="bg1"/>
                </a:solidFill>
              </a:rPr>
              <a:t>Suggestions regarding variable names:</a:t>
            </a:r>
          </a:p>
          <a:p>
            <a:pPr lvl="1"/>
            <a:r>
              <a:rPr lang="en-US" sz="2000">
                <a:solidFill>
                  <a:schemeClr val="bg1"/>
                </a:solidFill>
              </a:rPr>
              <a:t>Use variable names that are descriptive</a:t>
            </a:r>
          </a:p>
          <a:p>
            <a:pPr lvl="1"/>
            <a:r>
              <a:rPr lang="en-US" sz="2000">
                <a:solidFill>
                  <a:schemeClr val="bg1"/>
                </a:solidFill>
              </a:rPr>
              <a:t>Adopt and stick to a standard naming convention</a:t>
            </a:r>
          </a:p>
          <a:p>
            <a:pPr lvl="2"/>
            <a:r>
              <a:rPr lang="en-US">
                <a:solidFill>
                  <a:schemeClr val="bg1"/>
                </a:solidFill>
              </a:rPr>
              <a:t>I choose lower camel case.</a:t>
            </a:r>
          </a:p>
          <a:p>
            <a:pPr lvl="1"/>
            <a:r>
              <a:rPr lang="en-US" sz="2000">
                <a:solidFill>
                  <a:schemeClr val="bg1"/>
                </a:solidFill>
              </a:rPr>
              <a:t>Don’t use variable names starting with an underscore.</a:t>
            </a:r>
          </a:p>
          <a:p>
            <a:pPr lvl="2"/>
            <a:r>
              <a:rPr lang="en-US">
                <a:solidFill>
                  <a:schemeClr val="bg1"/>
                </a:solidFill>
              </a:rPr>
              <a:t>Often used by the operating system and easy to miss.</a:t>
            </a:r>
          </a:p>
          <a:p>
            <a:pPr lvl="1"/>
            <a:r>
              <a:rPr lang="en-US" sz="2000">
                <a:solidFill>
                  <a:schemeClr val="bg1"/>
                </a:solidFill>
              </a:rPr>
              <a:t>Don’t use uppercase only variable names.</a:t>
            </a:r>
          </a:p>
          <a:p>
            <a:pPr lvl="2"/>
            <a:r>
              <a:rPr lang="en-US">
                <a:solidFill>
                  <a:schemeClr val="bg1"/>
                </a:solidFill>
              </a:rPr>
              <a:t>Generally, these are pre-processor macros (covered later).</a:t>
            </a:r>
          </a:p>
          <a:p>
            <a:pPr lvl="2"/>
            <a:endParaRPr lang="en-US">
              <a:solidFill>
                <a:schemeClr val="bg1"/>
              </a:solidFill>
            </a:endParaRPr>
          </a:p>
          <a:p>
            <a:pPr lvl="2"/>
            <a:endParaRPr lang="en-US">
              <a:solidFill>
                <a:schemeClr val="bg1"/>
              </a:solidFill>
            </a:endParaRPr>
          </a:p>
          <a:p>
            <a:pPr lvl="1"/>
            <a:endParaRPr lang="en-CA" sz="2000">
              <a:solidFill>
                <a:schemeClr val="bg1"/>
              </a:solidFill>
            </a:endParaRPr>
          </a:p>
        </p:txBody>
      </p:sp>
    </p:spTree>
    <p:extLst>
      <p:ext uri="{BB962C8B-B14F-4D97-AF65-F5344CB8AC3E}">
        <p14:creationId xmlns:p14="http://schemas.microsoft.com/office/powerpoint/2010/main" val="1102550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E5B4-F92C-4B75-969B-C32553CE7851}"/>
              </a:ext>
            </a:extLst>
          </p:cNvPr>
          <p:cNvSpPr>
            <a:spLocks noGrp="1"/>
          </p:cNvSpPr>
          <p:nvPr>
            <p:ph type="title"/>
          </p:nvPr>
        </p:nvSpPr>
        <p:spPr/>
        <p:txBody>
          <a:bodyPr/>
          <a:lstStyle/>
          <a:p>
            <a:r>
              <a:rPr lang="en-CA" dirty="0"/>
              <a:t>C Basic Types</a:t>
            </a:r>
          </a:p>
        </p:txBody>
      </p:sp>
      <p:sp>
        <p:nvSpPr>
          <p:cNvPr id="3" name="Content Placeholder 2">
            <a:extLst>
              <a:ext uri="{FF2B5EF4-FFF2-40B4-BE49-F238E27FC236}">
                <a16:creationId xmlns:a16="http://schemas.microsoft.com/office/drawing/2014/main" id="{5E88E0AD-6832-441C-B028-430FF1109BE9}"/>
              </a:ext>
            </a:extLst>
          </p:cNvPr>
          <p:cNvSpPr>
            <a:spLocks noGrp="1"/>
          </p:cNvSpPr>
          <p:nvPr>
            <p:ph idx="1"/>
          </p:nvPr>
        </p:nvSpPr>
        <p:spPr>
          <a:xfrm>
            <a:off x="838200" y="1792070"/>
            <a:ext cx="10515600" cy="4351338"/>
          </a:xfrm>
        </p:spPr>
        <p:txBody>
          <a:bodyPr/>
          <a:lstStyle/>
          <a:p>
            <a:r>
              <a:rPr lang="en-US"/>
              <a:t>There are only a few basic data types in C:</a:t>
            </a:r>
          </a:p>
          <a:p>
            <a:pPr lvl="1"/>
            <a:endParaRPr lang="en-CA" dirty="0"/>
          </a:p>
        </p:txBody>
      </p:sp>
      <p:graphicFrame>
        <p:nvGraphicFramePr>
          <p:cNvPr id="4" name="Table 4">
            <a:extLst>
              <a:ext uri="{FF2B5EF4-FFF2-40B4-BE49-F238E27FC236}">
                <a16:creationId xmlns:a16="http://schemas.microsoft.com/office/drawing/2014/main" id="{DCCBAEE7-D4B5-49AE-9F1D-C144990F7913}"/>
              </a:ext>
            </a:extLst>
          </p:cNvPr>
          <p:cNvGraphicFramePr>
            <a:graphicFrameLocks noGrp="1"/>
          </p:cNvGraphicFramePr>
          <p:nvPr>
            <p:extLst>
              <p:ext uri="{D42A27DB-BD31-4B8C-83A1-F6EECF244321}">
                <p14:modId xmlns:p14="http://schemas.microsoft.com/office/powerpoint/2010/main" val="3164389958"/>
              </p:ext>
            </p:extLst>
          </p:nvPr>
        </p:nvGraphicFramePr>
        <p:xfrm>
          <a:off x="2224481" y="2942749"/>
          <a:ext cx="7743037" cy="2397760"/>
        </p:xfrm>
        <a:graphic>
          <a:graphicData uri="http://schemas.openxmlformats.org/drawingml/2006/table">
            <a:tbl>
              <a:tblPr firstRow="1" bandRow="1">
                <a:tableStyleId>{00A15C55-8517-42AA-B614-E9B94910E393}</a:tableStyleId>
              </a:tblPr>
              <a:tblGrid>
                <a:gridCol w="1172998">
                  <a:extLst>
                    <a:ext uri="{9D8B030D-6E8A-4147-A177-3AD203B41FA5}">
                      <a16:colId xmlns:a16="http://schemas.microsoft.com/office/drawing/2014/main" val="3420381775"/>
                    </a:ext>
                  </a:extLst>
                </a:gridCol>
                <a:gridCol w="6570039">
                  <a:extLst>
                    <a:ext uri="{9D8B030D-6E8A-4147-A177-3AD203B41FA5}">
                      <a16:colId xmlns:a16="http://schemas.microsoft.com/office/drawing/2014/main" val="1396979215"/>
                    </a:ext>
                  </a:extLst>
                </a:gridCol>
              </a:tblGrid>
              <a:tr h="370840">
                <a:tc>
                  <a:txBody>
                    <a:bodyPr/>
                    <a:lstStyle/>
                    <a:p>
                      <a:pPr algn="ctr"/>
                      <a:r>
                        <a:rPr lang="en-US" dirty="0"/>
                        <a:t>Basic Type</a:t>
                      </a:r>
                      <a:endParaRPr lang="en-CA" dirty="0"/>
                    </a:p>
                  </a:txBody>
                  <a:tcPr/>
                </a:tc>
                <a:tc>
                  <a:txBody>
                    <a:bodyPr/>
                    <a:lstStyle/>
                    <a:p>
                      <a:pPr algn="ctr"/>
                      <a:r>
                        <a:rPr lang="en-US" dirty="0"/>
                        <a:t>Description</a:t>
                      </a:r>
                      <a:endParaRPr lang="en-CA" dirty="0"/>
                    </a:p>
                  </a:txBody>
                  <a:tcPr/>
                </a:tc>
                <a:extLst>
                  <a:ext uri="{0D108BD9-81ED-4DB2-BD59-A6C34878D82A}">
                    <a16:rowId xmlns:a16="http://schemas.microsoft.com/office/drawing/2014/main" val="2552405313"/>
                  </a:ext>
                </a:extLst>
              </a:tr>
              <a:tr h="370840">
                <a:tc>
                  <a:txBody>
                    <a:bodyPr/>
                    <a:lstStyle/>
                    <a:p>
                      <a:r>
                        <a:rPr lang="en-CA" dirty="0"/>
                        <a:t>char</a:t>
                      </a:r>
                    </a:p>
                  </a:txBody>
                  <a:tcPr/>
                </a:tc>
                <a:tc>
                  <a:txBody>
                    <a:bodyPr/>
                    <a:lstStyle/>
                    <a:p>
                      <a:r>
                        <a:rPr lang="en-US" dirty="0"/>
                        <a:t>A single byte, capable of holding one character.</a:t>
                      </a:r>
                      <a:endParaRPr lang="en-CA" dirty="0"/>
                    </a:p>
                  </a:txBody>
                  <a:tcPr/>
                </a:tc>
                <a:extLst>
                  <a:ext uri="{0D108BD9-81ED-4DB2-BD59-A6C34878D82A}">
                    <a16:rowId xmlns:a16="http://schemas.microsoft.com/office/drawing/2014/main" val="3592427158"/>
                  </a:ext>
                </a:extLst>
              </a:tr>
              <a:tr h="0">
                <a:tc>
                  <a:txBody>
                    <a:bodyPr/>
                    <a:lstStyle/>
                    <a:p>
                      <a:r>
                        <a:rPr lang="en-CA" dirty="0"/>
                        <a:t>int</a:t>
                      </a:r>
                    </a:p>
                  </a:txBody>
                  <a:tcPr/>
                </a:tc>
                <a:tc>
                  <a:txBody>
                    <a:bodyPr/>
                    <a:lstStyle/>
                    <a:p>
                      <a:r>
                        <a:rPr lang="en-US" dirty="0"/>
                        <a:t>An integer of fixed length, typically reflecting the</a:t>
                      </a:r>
                    </a:p>
                    <a:p>
                      <a:r>
                        <a:rPr lang="en-US" dirty="0"/>
                        <a:t>natural size of integers on the host machine (i.e., 32 or 64 bits)</a:t>
                      </a:r>
                    </a:p>
                    <a:p>
                      <a:endParaRPr lang="en-CA" dirty="0"/>
                    </a:p>
                  </a:txBody>
                  <a:tcPr/>
                </a:tc>
                <a:extLst>
                  <a:ext uri="{0D108BD9-81ED-4DB2-BD59-A6C34878D82A}">
                    <a16:rowId xmlns:a16="http://schemas.microsoft.com/office/drawing/2014/main" val="2428097426"/>
                  </a:ext>
                </a:extLst>
              </a:tr>
              <a:tr h="370840">
                <a:tc>
                  <a:txBody>
                    <a:bodyPr/>
                    <a:lstStyle/>
                    <a:p>
                      <a:r>
                        <a:rPr lang="en-CA" dirty="0"/>
                        <a:t>float</a:t>
                      </a:r>
                    </a:p>
                  </a:txBody>
                  <a:tcPr/>
                </a:tc>
                <a:tc>
                  <a:txBody>
                    <a:bodyPr/>
                    <a:lstStyle/>
                    <a:p>
                      <a:r>
                        <a:rPr lang="en-CA" dirty="0"/>
                        <a:t>single-precision floating point</a:t>
                      </a:r>
                    </a:p>
                  </a:txBody>
                  <a:tcPr/>
                </a:tc>
                <a:extLst>
                  <a:ext uri="{0D108BD9-81ED-4DB2-BD59-A6C34878D82A}">
                    <a16:rowId xmlns:a16="http://schemas.microsoft.com/office/drawing/2014/main" val="3938822203"/>
                  </a:ext>
                </a:extLst>
              </a:tr>
              <a:tr h="370840">
                <a:tc>
                  <a:txBody>
                    <a:bodyPr/>
                    <a:lstStyle/>
                    <a:p>
                      <a:r>
                        <a:rPr lang="en-CA" dirty="0"/>
                        <a:t>double</a:t>
                      </a:r>
                    </a:p>
                  </a:txBody>
                  <a:tcPr/>
                </a:tc>
                <a:tc>
                  <a:txBody>
                    <a:bodyPr/>
                    <a:lstStyle/>
                    <a:p>
                      <a:r>
                        <a:rPr lang="en-CA" dirty="0"/>
                        <a:t>double precision floating point</a:t>
                      </a:r>
                    </a:p>
                  </a:txBody>
                  <a:tcPr/>
                </a:tc>
                <a:extLst>
                  <a:ext uri="{0D108BD9-81ED-4DB2-BD59-A6C34878D82A}">
                    <a16:rowId xmlns:a16="http://schemas.microsoft.com/office/drawing/2014/main" val="558866081"/>
                  </a:ext>
                </a:extLst>
              </a:tr>
            </a:tbl>
          </a:graphicData>
        </a:graphic>
      </p:graphicFrame>
    </p:spTree>
    <p:extLst>
      <p:ext uri="{BB962C8B-B14F-4D97-AF65-F5344CB8AC3E}">
        <p14:creationId xmlns:p14="http://schemas.microsoft.com/office/powerpoint/2010/main" val="242306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FEF67BA-4979-40C8-A130-AB1FAAC22042}"/>
              </a:ext>
            </a:extLst>
          </p:cNvPr>
          <p:cNvSpPr>
            <a:spLocks noGrp="1"/>
          </p:cNvSpPr>
          <p:nvPr>
            <p:ph type="title"/>
          </p:nvPr>
        </p:nvSpPr>
        <p:spPr>
          <a:xfrm>
            <a:off x="1014141" y="1450655"/>
            <a:ext cx="3932030" cy="3956690"/>
          </a:xfrm>
        </p:spPr>
        <p:txBody>
          <a:bodyPr anchor="ctr">
            <a:normAutofit/>
          </a:bodyPr>
          <a:lstStyle/>
          <a:p>
            <a:pPr algn="ctr"/>
            <a:r>
              <a:rPr lang="en-CA" sz="8000" dirty="0">
                <a:solidFill>
                  <a:schemeClr val="bg1"/>
                </a:solidFill>
              </a:rPr>
              <a:t>C Basic Types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17ECF-57AD-4049-BD12-7B8818BF99C6}"/>
              </a:ext>
            </a:extLst>
          </p:cNvPr>
          <p:cNvSpPr>
            <a:spLocks noGrp="1"/>
          </p:cNvSpPr>
          <p:nvPr>
            <p:ph idx="1"/>
          </p:nvPr>
        </p:nvSpPr>
        <p:spPr>
          <a:xfrm>
            <a:off x="6096000" y="1108061"/>
            <a:ext cx="5008901" cy="4571972"/>
          </a:xfrm>
        </p:spPr>
        <p:txBody>
          <a:bodyPr anchor="ctr">
            <a:normAutofit/>
          </a:bodyPr>
          <a:lstStyle/>
          <a:p>
            <a:r>
              <a:rPr lang="en-US" sz="1700">
                <a:solidFill>
                  <a:schemeClr val="bg1"/>
                </a:solidFill>
              </a:rPr>
              <a:t>There are several qualifiers which can be applied to the basic types to alter then length.</a:t>
            </a:r>
          </a:p>
          <a:p>
            <a:pPr lvl="1"/>
            <a:r>
              <a:rPr lang="en-US" sz="1700">
                <a:solidFill>
                  <a:schemeClr val="bg1"/>
                </a:solidFill>
              </a:rPr>
              <a:t>Length of Data Qualifiers:</a:t>
            </a:r>
          </a:p>
          <a:p>
            <a:pPr lvl="2"/>
            <a:r>
              <a:rPr lang="en-CA" sz="1700">
                <a:solidFill>
                  <a:schemeClr val="bg1"/>
                </a:solidFill>
              </a:rPr>
              <a:t>short int</a:t>
            </a:r>
          </a:p>
          <a:p>
            <a:pPr lvl="3"/>
            <a:r>
              <a:rPr lang="en-US" sz="1700">
                <a:solidFill>
                  <a:schemeClr val="bg1"/>
                </a:solidFill>
              </a:rPr>
              <a:t>“shorter” int, &lt;= number of bits in an int</a:t>
            </a:r>
          </a:p>
          <a:p>
            <a:pPr lvl="3"/>
            <a:r>
              <a:rPr lang="en-US" sz="1700">
                <a:solidFill>
                  <a:schemeClr val="bg1"/>
                </a:solidFill>
              </a:rPr>
              <a:t>You can also just write “short”</a:t>
            </a:r>
          </a:p>
          <a:p>
            <a:pPr lvl="2"/>
            <a:r>
              <a:rPr lang="en-US" sz="1700">
                <a:solidFill>
                  <a:schemeClr val="bg1"/>
                </a:solidFill>
              </a:rPr>
              <a:t>long int</a:t>
            </a:r>
          </a:p>
          <a:p>
            <a:pPr lvl="3"/>
            <a:r>
              <a:rPr lang="en-US" sz="1700">
                <a:solidFill>
                  <a:schemeClr val="bg1"/>
                </a:solidFill>
              </a:rPr>
              <a:t>a "longer int", &gt;= number of bits in an int</a:t>
            </a:r>
          </a:p>
          <a:p>
            <a:pPr lvl="3"/>
            <a:r>
              <a:rPr lang="en-US" sz="1700">
                <a:solidFill>
                  <a:schemeClr val="bg1"/>
                </a:solidFill>
              </a:rPr>
              <a:t>a "longer int", &gt;= number of bits in an int </a:t>
            </a:r>
          </a:p>
          <a:p>
            <a:pPr lvl="3"/>
            <a:r>
              <a:rPr lang="en-US" sz="1700">
                <a:solidFill>
                  <a:schemeClr val="bg1"/>
                </a:solidFill>
              </a:rPr>
              <a:t>can also just write "long“</a:t>
            </a:r>
          </a:p>
          <a:p>
            <a:pPr lvl="2"/>
            <a:r>
              <a:rPr lang="en-US" sz="1700">
                <a:solidFill>
                  <a:schemeClr val="bg1"/>
                </a:solidFill>
              </a:rPr>
              <a:t>long double</a:t>
            </a:r>
          </a:p>
          <a:p>
            <a:pPr lvl="3"/>
            <a:r>
              <a:rPr lang="en-US" sz="1700">
                <a:solidFill>
                  <a:schemeClr val="bg1"/>
                </a:solidFill>
              </a:rPr>
              <a:t>generally extended precision floating point</a:t>
            </a:r>
          </a:p>
          <a:p>
            <a:pPr lvl="3"/>
            <a:endParaRPr lang="en-US" sz="1700">
              <a:solidFill>
                <a:schemeClr val="bg1"/>
              </a:solidFill>
            </a:endParaRPr>
          </a:p>
          <a:p>
            <a:pPr lvl="3"/>
            <a:endParaRPr lang="en-CA" sz="1700">
              <a:solidFill>
                <a:schemeClr val="bg1"/>
              </a:solidFill>
            </a:endParaRPr>
          </a:p>
        </p:txBody>
      </p:sp>
    </p:spTree>
    <p:extLst>
      <p:ext uri="{BB962C8B-B14F-4D97-AF65-F5344CB8AC3E}">
        <p14:creationId xmlns:p14="http://schemas.microsoft.com/office/powerpoint/2010/main" val="2172805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82334C7-762A-49E5-B147-35B5628BE33F}"/>
              </a:ext>
            </a:extLst>
          </p:cNvPr>
          <p:cNvSpPr>
            <a:spLocks noGrp="1"/>
          </p:cNvSpPr>
          <p:nvPr>
            <p:ph type="title"/>
          </p:nvPr>
        </p:nvSpPr>
        <p:spPr>
          <a:xfrm>
            <a:off x="1014141" y="1450655"/>
            <a:ext cx="3932030" cy="3956690"/>
          </a:xfrm>
        </p:spPr>
        <p:txBody>
          <a:bodyPr anchor="ctr">
            <a:normAutofit/>
          </a:bodyPr>
          <a:lstStyle/>
          <a:p>
            <a:pPr algn="ctr"/>
            <a:r>
              <a:rPr lang="en-CA" sz="8000" dirty="0">
                <a:solidFill>
                  <a:schemeClr val="bg1"/>
                </a:solidFill>
              </a:rPr>
              <a:t>C Basic Types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C1D9EE-0AE7-4EE9-8873-43B9B9D2BE5B}"/>
              </a:ext>
            </a:extLst>
          </p:cNvPr>
          <p:cNvSpPr>
            <a:spLocks noGrp="1"/>
          </p:cNvSpPr>
          <p:nvPr>
            <p:ph idx="1"/>
          </p:nvPr>
        </p:nvSpPr>
        <p:spPr>
          <a:xfrm>
            <a:off x="6096000" y="1108061"/>
            <a:ext cx="5008901" cy="4571972"/>
          </a:xfrm>
        </p:spPr>
        <p:txBody>
          <a:bodyPr anchor="ctr">
            <a:normAutofit/>
          </a:bodyPr>
          <a:lstStyle/>
          <a:p>
            <a:r>
              <a:rPr lang="en-US" sz="1700">
                <a:solidFill>
                  <a:schemeClr val="bg1"/>
                </a:solidFill>
              </a:rPr>
              <a:t>There are also several qualifiers which can be applied to the basic types to sign or unsign a basic type.</a:t>
            </a:r>
          </a:p>
          <a:p>
            <a:pPr lvl="1"/>
            <a:r>
              <a:rPr lang="en-US" sz="1700">
                <a:solidFill>
                  <a:schemeClr val="bg1"/>
                </a:solidFill>
              </a:rPr>
              <a:t>Signed &amp; Unsigned Data Qualifiers:</a:t>
            </a:r>
          </a:p>
          <a:p>
            <a:pPr lvl="2"/>
            <a:r>
              <a:rPr lang="en-US" sz="1700">
                <a:solidFill>
                  <a:schemeClr val="bg1"/>
                </a:solidFill>
              </a:rPr>
              <a:t>unsigned int</a:t>
            </a:r>
          </a:p>
          <a:p>
            <a:pPr lvl="3"/>
            <a:r>
              <a:rPr lang="en-US" sz="1700">
                <a:solidFill>
                  <a:schemeClr val="bg1"/>
                </a:solidFill>
              </a:rPr>
              <a:t>An int type with no sign</a:t>
            </a:r>
          </a:p>
          <a:p>
            <a:pPr lvl="3"/>
            <a:r>
              <a:rPr lang="en-US" sz="1700">
                <a:solidFill>
                  <a:schemeClr val="bg1"/>
                </a:solidFill>
              </a:rPr>
              <a:t>If int has 32-bits, range from 0..2^32-1</a:t>
            </a:r>
          </a:p>
          <a:p>
            <a:pPr lvl="3"/>
            <a:r>
              <a:rPr lang="en-US" sz="1700">
                <a:solidFill>
                  <a:schemeClr val="bg1"/>
                </a:solidFill>
              </a:rPr>
              <a:t>This also works with long and short </a:t>
            </a:r>
          </a:p>
          <a:p>
            <a:pPr lvl="2"/>
            <a:r>
              <a:rPr lang="en-CA" sz="1700">
                <a:solidFill>
                  <a:schemeClr val="bg1"/>
                </a:solidFill>
              </a:rPr>
              <a:t>unsigned char </a:t>
            </a:r>
            <a:endParaRPr lang="en-US" sz="1700">
              <a:solidFill>
                <a:schemeClr val="bg1"/>
              </a:solidFill>
            </a:endParaRPr>
          </a:p>
          <a:p>
            <a:pPr lvl="3"/>
            <a:r>
              <a:rPr lang="en-US" sz="1700">
                <a:solidFill>
                  <a:schemeClr val="bg1"/>
                </a:solidFill>
              </a:rPr>
              <a:t>A number from 0 to 255</a:t>
            </a:r>
          </a:p>
          <a:p>
            <a:pPr lvl="2"/>
            <a:r>
              <a:rPr lang="en-CA" sz="1700">
                <a:solidFill>
                  <a:schemeClr val="bg1"/>
                </a:solidFill>
              </a:rPr>
              <a:t>signed char </a:t>
            </a:r>
          </a:p>
          <a:p>
            <a:pPr lvl="3"/>
            <a:r>
              <a:rPr lang="en-US" sz="1700">
                <a:solidFill>
                  <a:schemeClr val="bg1"/>
                </a:solidFill>
              </a:rPr>
              <a:t>A number from –128 to 127 (8-bit signed value)</a:t>
            </a:r>
          </a:p>
          <a:p>
            <a:pPr lvl="3"/>
            <a:r>
              <a:rPr lang="en-US" sz="1700">
                <a:solidFill>
                  <a:schemeClr val="bg1"/>
                </a:solidFill>
              </a:rPr>
              <a:t>Highly similar to byte in Java</a:t>
            </a:r>
            <a:endParaRPr lang="en-CA" sz="1700">
              <a:solidFill>
                <a:schemeClr val="bg1"/>
              </a:solidFill>
            </a:endParaRPr>
          </a:p>
          <a:p>
            <a:pPr lvl="3"/>
            <a:endParaRPr lang="en-US" sz="1700">
              <a:solidFill>
                <a:schemeClr val="bg1"/>
              </a:solidFill>
            </a:endParaRPr>
          </a:p>
          <a:p>
            <a:pPr lvl="1"/>
            <a:endParaRPr lang="en-US" sz="1700">
              <a:solidFill>
                <a:schemeClr val="bg1"/>
              </a:solidFill>
            </a:endParaRPr>
          </a:p>
          <a:p>
            <a:endParaRPr lang="en-CA" sz="1700">
              <a:solidFill>
                <a:schemeClr val="bg1"/>
              </a:solidFill>
            </a:endParaRPr>
          </a:p>
        </p:txBody>
      </p:sp>
    </p:spTree>
    <p:extLst>
      <p:ext uri="{BB962C8B-B14F-4D97-AF65-F5344CB8AC3E}">
        <p14:creationId xmlns:p14="http://schemas.microsoft.com/office/powerpoint/2010/main" val="149488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7417-2D2C-4693-A62A-C9A48D765F4E}"/>
              </a:ext>
            </a:extLst>
          </p:cNvPr>
          <p:cNvSpPr>
            <a:spLocks noGrp="1"/>
          </p:cNvSpPr>
          <p:nvPr>
            <p:ph type="title"/>
          </p:nvPr>
        </p:nvSpPr>
        <p:spPr/>
        <p:txBody>
          <a:bodyPr/>
          <a:lstStyle/>
          <a:p>
            <a:r>
              <a:rPr lang="en-US" dirty="0"/>
              <a:t>Scheduling Visualized - 3</a:t>
            </a:r>
            <a:endParaRPr lang="en-CA" dirty="0"/>
          </a:p>
        </p:txBody>
      </p:sp>
      <p:sp>
        <p:nvSpPr>
          <p:cNvPr id="3" name="Content Placeholder 2">
            <a:extLst>
              <a:ext uri="{FF2B5EF4-FFF2-40B4-BE49-F238E27FC236}">
                <a16:creationId xmlns:a16="http://schemas.microsoft.com/office/drawing/2014/main" id="{01C2DCD8-8EDF-4B41-9BFE-02A083E412E0}"/>
              </a:ext>
            </a:extLst>
          </p:cNvPr>
          <p:cNvSpPr>
            <a:spLocks noGrp="1"/>
          </p:cNvSpPr>
          <p:nvPr>
            <p:ph idx="1"/>
          </p:nvPr>
        </p:nvSpPr>
        <p:spPr>
          <a:xfrm>
            <a:off x="693141" y="3000084"/>
            <a:ext cx="4782424" cy="1664195"/>
          </a:xfrm>
        </p:spPr>
        <p:txBody>
          <a:bodyPr/>
          <a:lstStyle/>
          <a:p>
            <a:pPr marL="0" indent="0" algn="ctr">
              <a:buNone/>
            </a:pPr>
            <a:r>
              <a:rPr lang="en-US" dirty="0"/>
              <a:t>Processes are also subject to long-term scheduling when suspended and later reactivated by the OS.</a:t>
            </a:r>
            <a:endParaRPr lang="en-CA" dirty="0"/>
          </a:p>
        </p:txBody>
      </p:sp>
      <p:pic>
        <p:nvPicPr>
          <p:cNvPr id="5" name="Picture 4">
            <a:extLst>
              <a:ext uri="{FF2B5EF4-FFF2-40B4-BE49-F238E27FC236}">
                <a16:creationId xmlns:a16="http://schemas.microsoft.com/office/drawing/2014/main" id="{04B02A2E-2A02-42E1-B2BD-F32518CAB933}"/>
              </a:ext>
            </a:extLst>
          </p:cNvPr>
          <p:cNvPicPr>
            <a:picLocks noChangeAspect="1"/>
          </p:cNvPicPr>
          <p:nvPr/>
        </p:nvPicPr>
        <p:blipFill>
          <a:blip r:embed="rId2"/>
          <a:stretch>
            <a:fillRect/>
          </a:stretch>
        </p:blipFill>
        <p:spPr>
          <a:xfrm>
            <a:off x="5475565" y="1258094"/>
            <a:ext cx="6324600" cy="5486400"/>
          </a:xfrm>
          <a:prstGeom prst="rect">
            <a:avLst/>
          </a:prstGeom>
        </p:spPr>
      </p:pic>
    </p:spTree>
    <p:extLst>
      <p:ext uri="{BB962C8B-B14F-4D97-AF65-F5344CB8AC3E}">
        <p14:creationId xmlns:p14="http://schemas.microsoft.com/office/powerpoint/2010/main" val="2577300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C0F3-D868-46DF-984F-8FD6948E335E}"/>
              </a:ext>
            </a:extLst>
          </p:cNvPr>
          <p:cNvSpPr>
            <a:spLocks noGrp="1"/>
          </p:cNvSpPr>
          <p:nvPr>
            <p:ph type="title"/>
          </p:nvPr>
        </p:nvSpPr>
        <p:spPr/>
        <p:txBody>
          <a:bodyPr/>
          <a:lstStyle/>
          <a:p>
            <a:r>
              <a:rPr lang="en-CA" dirty="0"/>
              <a:t>C Basic Types</a:t>
            </a:r>
          </a:p>
        </p:txBody>
      </p:sp>
      <p:sp>
        <p:nvSpPr>
          <p:cNvPr id="3" name="Content Placeholder 2">
            <a:extLst>
              <a:ext uri="{FF2B5EF4-FFF2-40B4-BE49-F238E27FC236}">
                <a16:creationId xmlns:a16="http://schemas.microsoft.com/office/drawing/2014/main" id="{B59175A9-4330-4D04-9676-C988A083E854}"/>
              </a:ext>
            </a:extLst>
          </p:cNvPr>
          <p:cNvSpPr>
            <a:spLocks noGrp="1"/>
          </p:cNvSpPr>
          <p:nvPr>
            <p:ph idx="1"/>
          </p:nvPr>
        </p:nvSpPr>
        <p:spPr/>
        <p:txBody>
          <a:bodyPr>
            <a:normAutofit fontScale="77500" lnSpcReduction="20000"/>
          </a:bodyPr>
          <a:lstStyle/>
          <a:p>
            <a:r>
              <a:rPr lang="en-US" dirty="0"/>
              <a:t>All types have a fixed size associated with them.</a:t>
            </a:r>
          </a:p>
          <a:p>
            <a:pPr lvl="1"/>
            <a:r>
              <a:rPr lang="en-US" dirty="0"/>
              <a:t>This size can be determined at compile time.</a:t>
            </a:r>
          </a:p>
          <a:p>
            <a:r>
              <a:rPr lang="en-CA" dirty="0"/>
              <a:t>Example storage requirements:</a:t>
            </a:r>
          </a:p>
          <a:p>
            <a:endParaRPr lang="en-CA" dirty="0"/>
          </a:p>
          <a:p>
            <a:endParaRPr lang="en-CA" dirty="0"/>
          </a:p>
          <a:p>
            <a:endParaRPr lang="en-CA" dirty="0"/>
          </a:p>
          <a:p>
            <a:endParaRPr lang="en-CA" dirty="0"/>
          </a:p>
          <a:p>
            <a:endParaRPr lang="en-CA" dirty="0"/>
          </a:p>
          <a:p>
            <a:endParaRPr lang="en-CA" dirty="0"/>
          </a:p>
          <a:p>
            <a:r>
              <a:rPr lang="en-US" dirty="0"/>
              <a:t>These numbers are highly variable between C compilers and computer architectures. </a:t>
            </a:r>
          </a:p>
          <a:p>
            <a:r>
              <a:rPr lang="en-US" dirty="0"/>
              <a:t>Programs that rely on these figures must be very careful to make their code portable (</a:t>
            </a:r>
            <a:r>
              <a:rPr lang="en-US" dirty="0" err="1"/>
              <a:t>ie</a:t>
            </a:r>
            <a:r>
              <a:rPr lang="en-US" dirty="0"/>
              <a:t>. Try not to avoid relying on the size of the predefined types)</a:t>
            </a:r>
            <a:endParaRPr lang="en-CA" dirty="0"/>
          </a:p>
          <a:p>
            <a:pPr marL="457200" lvl="1" indent="0">
              <a:buNone/>
            </a:pPr>
            <a:endParaRPr lang="en-CA" dirty="0"/>
          </a:p>
        </p:txBody>
      </p:sp>
      <p:graphicFrame>
        <p:nvGraphicFramePr>
          <p:cNvPr id="4" name="Table 4">
            <a:extLst>
              <a:ext uri="{FF2B5EF4-FFF2-40B4-BE49-F238E27FC236}">
                <a16:creationId xmlns:a16="http://schemas.microsoft.com/office/drawing/2014/main" id="{3463A9CE-9DC1-482B-8E1E-F96D69B349C7}"/>
              </a:ext>
            </a:extLst>
          </p:cNvPr>
          <p:cNvGraphicFramePr>
            <a:graphicFrameLocks noGrp="1"/>
          </p:cNvGraphicFramePr>
          <p:nvPr>
            <p:extLst>
              <p:ext uri="{D42A27DB-BD31-4B8C-83A1-F6EECF244321}">
                <p14:modId xmlns:p14="http://schemas.microsoft.com/office/powerpoint/2010/main" val="158879693"/>
              </p:ext>
            </p:extLst>
          </p:nvPr>
        </p:nvGraphicFramePr>
        <p:xfrm>
          <a:off x="2459839" y="3051806"/>
          <a:ext cx="8128000" cy="148336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127710336"/>
                    </a:ext>
                  </a:extLst>
                </a:gridCol>
                <a:gridCol w="4064000">
                  <a:extLst>
                    <a:ext uri="{9D8B030D-6E8A-4147-A177-3AD203B41FA5}">
                      <a16:colId xmlns:a16="http://schemas.microsoft.com/office/drawing/2014/main" val="2679746870"/>
                    </a:ext>
                  </a:extLst>
                </a:gridCol>
              </a:tblGrid>
              <a:tr h="370840">
                <a:tc>
                  <a:txBody>
                    <a:bodyPr/>
                    <a:lstStyle/>
                    <a:p>
                      <a:r>
                        <a:rPr lang="en-US" dirty="0"/>
                        <a:t>Data</a:t>
                      </a:r>
                      <a:endParaRPr lang="en-CA" dirty="0"/>
                    </a:p>
                  </a:txBody>
                  <a:tcPr/>
                </a:tc>
                <a:tc>
                  <a:txBody>
                    <a:bodyPr/>
                    <a:lstStyle/>
                    <a:p>
                      <a:r>
                        <a:rPr lang="en-US" dirty="0"/>
                        <a:t>Bytes Required</a:t>
                      </a:r>
                      <a:endParaRPr lang="en-CA" dirty="0"/>
                    </a:p>
                  </a:txBody>
                  <a:tcPr/>
                </a:tc>
                <a:extLst>
                  <a:ext uri="{0D108BD9-81ED-4DB2-BD59-A6C34878D82A}">
                    <a16:rowId xmlns:a16="http://schemas.microsoft.com/office/drawing/2014/main" val="2823036259"/>
                  </a:ext>
                </a:extLst>
              </a:tr>
              <a:tr h="370840">
                <a:tc>
                  <a:txBody>
                    <a:bodyPr/>
                    <a:lstStyle/>
                    <a:p>
                      <a:r>
                        <a:rPr lang="en-CA" dirty="0"/>
                        <a:t>The letter x (char)</a:t>
                      </a:r>
                    </a:p>
                  </a:txBody>
                  <a:tcPr/>
                </a:tc>
                <a:tc>
                  <a:txBody>
                    <a:bodyPr/>
                    <a:lstStyle/>
                    <a:p>
                      <a:r>
                        <a:rPr lang="en-CA" dirty="0"/>
                        <a:t>1</a:t>
                      </a:r>
                    </a:p>
                  </a:txBody>
                  <a:tcPr/>
                </a:tc>
                <a:extLst>
                  <a:ext uri="{0D108BD9-81ED-4DB2-BD59-A6C34878D82A}">
                    <a16:rowId xmlns:a16="http://schemas.microsoft.com/office/drawing/2014/main" val="1506034329"/>
                  </a:ext>
                </a:extLst>
              </a:tr>
              <a:tr h="370840">
                <a:tc>
                  <a:txBody>
                    <a:bodyPr/>
                    <a:lstStyle/>
                    <a:p>
                      <a:r>
                        <a:rPr lang="en-CA" dirty="0"/>
                        <a:t>The number 100 (int)</a:t>
                      </a:r>
                    </a:p>
                  </a:txBody>
                  <a:tcPr/>
                </a:tc>
                <a:tc>
                  <a:txBody>
                    <a:bodyPr/>
                    <a:lstStyle/>
                    <a:p>
                      <a:r>
                        <a:rPr lang="en-CA" dirty="0"/>
                        <a:t>4</a:t>
                      </a:r>
                    </a:p>
                  </a:txBody>
                  <a:tcPr/>
                </a:tc>
                <a:extLst>
                  <a:ext uri="{0D108BD9-81ED-4DB2-BD59-A6C34878D82A}">
                    <a16:rowId xmlns:a16="http://schemas.microsoft.com/office/drawing/2014/main" val="3732127824"/>
                  </a:ext>
                </a:extLst>
              </a:tr>
              <a:tr h="370840">
                <a:tc>
                  <a:txBody>
                    <a:bodyPr/>
                    <a:lstStyle/>
                    <a:p>
                      <a:r>
                        <a:rPr lang="en-CA" dirty="0"/>
                        <a:t>The number 120.145 (double)</a:t>
                      </a:r>
                    </a:p>
                  </a:txBody>
                  <a:tcPr/>
                </a:tc>
                <a:tc>
                  <a:txBody>
                    <a:bodyPr/>
                    <a:lstStyle/>
                    <a:p>
                      <a:r>
                        <a:rPr lang="en-CA" dirty="0"/>
                        <a:t>8</a:t>
                      </a:r>
                    </a:p>
                  </a:txBody>
                  <a:tcPr/>
                </a:tc>
                <a:extLst>
                  <a:ext uri="{0D108BD9-81ED-4DB2-BD59-A6C34878D82A}">
                    <a16:rowId xmlns:a16="http://schemas.microsoft.com/office/drawing/2014/main" val="1713968677"/>
                  </a:ext>
                </a:extLst>
              </a:tr>
            </a:tbl>
          </a:graphicData>
        </a:graphic>
      </p:graphicFrame>
    </p:spTree>
    <p:extLst>
      <p:ext uri="{BB962C8B-B14F-4D97-AF65-F5344CB8AC3E}">
        <p14:creationId xmlns:p14="http://schemas.microsoft.com/office/powerpoint/2010/main" val="1433031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638A08F-D99B-4565-8F25-4C5DEB13294B}"/>
              </a:ext>
            </a:extLst>
          </p:cNvPr>
          <p:cNvSpPr>
            <a:spLocks noGrp="1"/>
          </p:cNvSpPr>
          <p:nvPr>
            <p:ph type="title"/>
          </p:nvPr>
        </p:nvSpPr>
        <p:spPr>
          <a:xfrm>
            <a:off x="1014141" y="1450655"/>
            <a:ext cx="3932030" cy="3956690"/>
          </a:xfrm>
        </p:spPr>
        <p:txBody>
          <a:bodyPr anchor="ctr">
            <a:normAutofit/>
          </a:bodyPr>
          <a:lstStyle/>
          <a:p>
            <a:r>
              <a:rPr lang="en-CA" sz="6800">
                <a:solidFill>
                  <a:schemeClr val="bg1"/>
                </a:solidFill>
              </a:rPr>
              <a:t>Formatted Printing with printf</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B629A6-3490-4847-BF24-20DD8EE8B57E}"/>
              </a:ext>
            </a:extLst>
          </p:cNvPr>
          <p:cNvSpPr>
            <a:spLocks noGrp="1"/>
          </p:cNvSpPr>
          <p:nvPr>
            <p:ph idx="1"/>
          </p:nvPr>
        </p:nvSpPr>
        <p:spPr>
          <a:xfrm>
            <a:off x="5309118" y="1108061"/>
            <a:ext cx="6186196" cy="4571972"/>
          </a:xfrm>
        </p:spPr>
        <p:txBody>
          <a:bodyPr anchor="ctr">
            <a:noAutofit/>
          </a:bodyPr>
          <a:lstStyle/>
          <a:p>
            <a:r>
              <a:rPr lang="en-US" sz="1800" dirty="0">
                <a:solidFill>
                  <a:schemeClr val="bg1"/>
                </a:solidFill>
              </a:rPr>
              <a:t>The </a:t>
            </a:r>
            <a:r>
              <a:rPr lang="en-US" sz="1800" dirty="0" err="1">
                <a:solidFill>
                  <a:schemeClr val="bg1"/>
                </a:solidFill>
              </a:rPr>
              <a:t>printf</a:t>
            </a:r>
            <a:r>
              <a:rPr lang="en-US" sz="1800" dirty="0">
                <a:solidFill>
                  <a:schemeClr val="bg1"/>
                </a:solidFill>
              </a:rPr>
              <a:t> function is used to output information (both data from variables and text) to standard output. </a:t>
            </a:r>
          </a:p>
          <a:p>
            <a:pPr lvl="1"/>
            <a:r>
              <a:rPr lang="en-US" sz="1800" dirty="0">
                <a:solidFill>
                  <a:schemeClr val="bg1"/>
                </a:solidFill>
              </a:rPr>
              <a:t>A C library function in the library.</a:t>
            </a:r>
          </a:p>
          <a:p>
            <a:pPr lvl="1"/>
            <a:r>
              <a:rPr lang="en-US" sz="1800" dirty="0">
                <a:solidFill>
                  <a:schemeClr val="bg1"/>
                </a:solidFill>
              </a:rPr>
              <a:t>Takes a format string and parameters for output.</a:t>
            </a:r>
          </a:p>
          <a:p>
            <a:r>
              <a:rPr lang="en-CA" sz="1800" dirty="0" err="1">
                <a:solidFill>
                  <a:schemeClr val="bg1"/>
                </a:solidFill>
              </a:rPr>
              <a:t>printf</a:t>
            </a:r>
            <a:r>
              <a:rPr lang="en-CA" sz="1800" dirty="0">
                <a:solidFill>
                  <a:schemeClr val="bg1"/>
                </a:solidFill>
              </a:rPr>
              <a:t>(format string, arg1, arg2, …);</a:t>
            </a:r>
            <a:endParaRPr lang="en-US" sz="1800" dirty="0">
              <a:solidFill>
                <a:schemeClr val="bg1"/>
              </a:solidFill>
            </a:endParaRPr>
          </a:p>
          <a:p>
            <a:pPr lvl="1"/>
            <a:r>
              <a:rPr lang="en-US" sz="1800" dirty="0">
                <a:solidFill>
                  <a:schemeClr val="bg1"/>
                </a:solidFill>
              </a:rPr>
              <a:t>e.g., </a:t>
            </a:r>
            <a:r>
              <a:rPr lang="en-US" sz="1800" dirty="0" err="1">
                <a:solidFill>
                  <a:schemeClr val="bg1"/>
                </a:solidFill>
              </a:rPr>
              <a:t>printf</a:t>
            </a:r>
            <a:r>
              <a:rPr lang="en-US" sz="1800" dirty="0">
                <a:solidFill>
                  <a:schemeClr val="bg1"/>
                </a:solidFill>
              </a:rPr>
              <a:t>("The result is %d and %d\n", a, b);</a:t>
            </a:r>
          </a:p>
          <a:p>
            <a:r>
              <a:rPr lang="en-CA" sz="1800" dirty="0">
                <a:solidFill>
                  <a:schemeClr val="bg1"/>
                </a:solidFill>
              </a:rPr>
              <a:t>The format string contains: </a:t>
            </a:r>
            <a:endParaRPr lang="en-US" sz="1800" dirty="0">
              <a:solidFill>
                <a:schemeClr val="bg1"/>
              </a:solidFill>
            </a:endParaRPr>
          </a:p>
          <a:p>
            <a:pPr lvl="1"/>
            <a:r>
              <a:rPr lang="en-US" sz="1800" dirty="0">
                <a:solidFill>
                  <a:schemeClr val="bg1"/>
                </a:solidFill>
              </a:rPr>
              <a:t>Literal text: is printed as is without variation</a:t>
            </a:r>
          </a:p>
          <a:p>
            <a:pPr lvl="1"/>
            <a:r>
              <a:rPr lang="en-US" sz="1800" dirty="0">
                <a:solidFill>
                  <a:schemeClr val="bg1"/>
                </a:solidFill>
              </a:rPr>
              <a:t>Escaped sequences: special characters preceded by \ </a:t>
            </a:r>
          </a:p>
          <a:p>
            <a:pPr lvl="1"/>
            <a:r>
              <a:rPr lang="en-US" sz="1800" dirty="0">
                <a:solidFill>
                  <a:schemeClr val="bg1"/>
                </a:solidFill>
              </a:rPr>
              <a:t>Conversion specifiers: % followed by a single character</a:t>
            </a:r>
          </a:p>
          <a:p>
            <a:pPr lvl="2"/>
            <a:r>
              <a:rPr lang="en-US" sz="1800" dirty="0">
                <a:solidFill>
                  <a:schemeClr val="bg1"/>
                </a:solidFill>
              </a:rPr>
              <a:t>Indicates (usually) that a variable is to be printed at this location in the output stream.</a:t>
            </a:r>
          </a:p>
          <a:p>
            <a:pPr lvl="2"/>
            <a:r>
              <a:rPr lang="en-US" sz="1800" dirty="0">
                <a:solidFill>
                  <a:schemeClr val="bg1"/>
                </a:solidFill>
              </a:rPr>
              <a:t>The variables to be printed must appear in the parameters to </a:t>
            </a:r>
            <a:r>
              <a:rPr lang="en-US" sz="1800" dirty="0" err="1">
                <a:solidFill>
                  <a:schemeClr val="bg1"/>
                </a:solidFill>
              </a:rPr>
              <a:t>printf</a:t>
            </a:r>
            <a:r>
              <a:rPr lang="en-US" sz="1800" dirty="0">
                <a:solidFill>
                  <a:schemeClr val="bg1"/>
                </a:solidFill>
              </a:rPr>
              <a:t> following the format string, in the order that they appear in the format string. </a:t>
            </a:r>
            <a:endParaRPr lang="en-CA" sz="1800" dirty="0">
              <a:solidFill>
                <a:schemeClr val="bg1"/>
              </a:solidFill>
            </a:endParaRPr>
          </a:p>
        </p:txBody>
      </p:sp>
    </p:spTree>
    <p:extLst>
      <p:ext uri="{BB962C8B-B14F-4D97-AF65-F5344CB8AC3E}">
        <p14:creationId xmlns:p14="http://schemas.microsoft.com/office/powerpoint/2010/main" val="1778505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CF21-585D-4D03-9A88-C818A1C10FEF}"/>
              </a:ext>
            </a:extLst>
          </p:cNvPr>
          <p:cNvSpPr>
            <a:spLocks noGrp="1"/>
          </p:cNvSpPr>
          <p:nvPr>
            <p:ph type="title"/>
          </p:nvPr>
        </p:nvSpPr>
        <p:spPr/>
        <p:txBody>
          <a:bodyPr/>
          <a:lstStyle/>
          <a:p>
            <a:r>
              <a:rPr lang="en-CA" dirty="0"/>
              <a:t>Formatted Printing with </a:t>
            </a:r>
            <a:r>
              <a:rPr lang="en-CA" dirty="0" err="1"/>
              <a:t>printf</a:t>
            </a:r>
            <a:endParaRPr lang="en-CA" dirty="0"/>
          </a:p>
        </p:txBody>
      </p:sp>
      <p:sp>
        <p:nvSpPr>
          <p:cNvPr id="3" name="Content Placeholder 2">
            <a:extLst>
              <a:ext uri="{FF2B5EF4-FFF2-40B4-BE49-F238E27FC236}">
                <a16:creationId xmlns:a16="http://schemas.microsoft.com/office/drawing/2014/main" id="{EFBC0CC1-E9BD-44C4-A0AD-D27F9476D452}"/>
              </a:ext>
            </a:extLst>
          </p:cNvPr>
          <p:cNvSpPr>
            <a:spLocks noGrp="1"/>
          </p:cNvSpPr>
          <p:nvPr>
            <p:ph idx="1"/>
          </p:nvPr>
        </p:nvSpPr>
        <p:spPr/>
        <p:txBody>
          <a:bodyPr>
            <a:normAutofit fontScale="77500" lnSpcReduction="20000"/>
          </a:bodyPr>
          <a:lstStyle/>
          <a:p>
            <a:r>
              <a:rPr lang="en-CA" dirty="0"/>
              <a:t>Conversion Specifiers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US" dirty="0"/>
              <a:t>There must be one conversion specifier for each argument being printed out. </a:t>
            </a:r>
          </a:p>
          <a:p>
            <a:r>
              <a:rPr lang="en-US" dirty="0"/>
              <a:t> Ensure you use the correct specifier for the type of data you are printing.</a:t>
            </a:r>
            <a:endParaRPr lang="en-CA" dirty="0"/>
          </a:p>
          <a:p>
            <a:pPr marL="0" indent="0">
              <a:buNone/>
            </a:pPr>
            <a:endParaRPr lang="en-CA" dirty="0"/>
          </a:p>
        </p:txBody>
      </p:sp>
      <p:graphicFrame>
        <p:nvGraphicFramePr>
          <p:cNvPr id="4" name="Table 4">
            <a:extLst>
              <a:ext uri="{FF2B5EF4-FFF2-40B4-BE49-F238E27FC236}">
                <a16:creationId xmlns:a16="http://schemas.microsoft.com/office/drawing/2014/main" id="{AA56A60C-6B63-4A6C-83A3-0EC66AC3A111}"/>
              </a:ext>
            </a:extLst>
          </p:cNvPr>
          <p:cNvGraphicFramePr>
            <a:graphicFrameLocks noGrp="1"/>
          </p:cNvGraphicFramePr>
          <p:nvPr>
            <p:extLst>
              <p:ext uri="{D42A27DB-BD31-4B8C-83A1-F6EECF244321}">
                <p14:modId xmlns:p14="http://schemas.microsoft.com/office/powerpoint/2010/main" val="3445972374"/>
              </p:ext>
            </p:extLst>
          </p:nvPr>
        </p:nvGraphicFramePr>
        <p:xfrm>
          <a:off x="2115890" y="2338741"/>
          <a:ext cx="7799898" cy="3048000"/>
        </p:xfrm>
        <a:graphic>
          <a:graphicData uri="http://schemas.openxmlformats.org/drawingml/2006/table">
            <a:tbl>
              <a:tblPr firstRow="1" bandRow="1">
                <a:tableStyleId>{00A15C55-8517-42AA-B614-E9B94910E393}</a:tableStyleId>
              </a:tblPr>
              <a:tblGrid>
                <a:gridCol w="3899949">
                  <a:extLst>
                    <a:ext uri="{9D8B030D-6E8A-4147-A177-3AD203B41FA5}">
                      <a16:colId xmlns:a16="http://schemas.microsoft.com/office/drawing/2014/main" val="985241365"/>
                    </a:ext>
                  </a:extLst>
                </a:gridCol>
                <a:gridCol w="3899949">
                  <a:extLst>
                    <a:ext uri="{9D8B030D-6E8A-4147-A177-3AD203B41FA5}">
                      <a16:colId xmlns:a16="http://schemas.microsoft.com/office/drawing/2014/main" val="3429613574"/>
                    </a:ext>
                  </a:extLst>
                </a:gridCol>
              </a:tblGrid>
              <a:tr h="260238">
                <a:tc>
                  <a:txBody>
                    <a:bodyPr/>
                    <a:lstStyle/>
                    <a:p>
                      <a:r>
                        <a:rPr lang="en-US" sz="1400" dirty="0"/>
                        <a:t>Specifier</a:t>
                      </a:r>
                      <a:endParaRPr lang="en-CA" sz="1400" dirty="0"/>
                    </a:p>
                  </a:txBody>
                  <a:tcPr/>
                </a:tc>
                <a:tc>
                  <a:txBody>
                    <a:bodyPr/>
                    <a:lstStyle/>
                    <a:p>
                      <a:r>
                        <a:rPr lang="en-US" sz="1400" dirty="0"/>
                        <a:t>Meaning</a:t>
                      </a:r>
                      <a:endParaRPr lang="en-CA" sz="1400" dirty="0"/>
                    </a:p>
                  </a:txBody>
                  <a:tcPr/>
                </a:tc>
                <a:extLst>
                  <a:ext uri="{0D108BD9-81ED-4DB2-BD59-A6C34878D82A}">
                    <a16:rowId xmlns:a16="http://schemas.microsoft.com/office/drawing/2014/main" val="888694476"/>
                  </a:ext>
                </a:extLst>
              </a:tr>
              <a:tr h="260238">
                <a:tc>
                  <a:txBody>
                    <a:bodyPr/>
                    <a:lstStyle/>
                    <a:p>
                      <a:r>
                        <a:rPr lang="en-CA" sz="1400" dirty="0"/>
                        <a:t>%c</a:t>
                      </a:r>
                    </a:p>
                  </a:txBody>
                  <a:tcPr/>
                </a:tc>
                <a:tc>
                  <a:txBody>
                    <a:bodyPr/>
                    <a:lstStyle/>
                    <a:p>
                      <a:r>
                        <a:rPr lang="en-CA" sz="1400" dirty="0"/>
                        <a:t>Single character</a:t>
                      </a:r>
                    </a:p>
                  </a:txBody>
                  <a:tcPr/>
                </a:tc>
                <a:extLst>
                  <a:ext uri="{0D108BD9-81ED-4DB2-BD59-A6C34878D82A}">
                    <a16:rowId xmlns:a16="http://schemas.microsoft.com/office/drawing/2014/main" val="1654313978"/>
                  </a:ext>
                </a:extLst>
              </a:tr>
              <a:tr h="260238">
                <a:tc>
                  <a:txBody>
                    <a:bodyPr/>
                    <a:lstStyle/>
                    <a:p>
                      <a:r>
                        <a:rPr lang="en-CA" sz="1400" dirty="0"/>
                        <a:t>%d</a:t>
                      </a:r>
                    </a:p>
                  </a:txBody>
                  <a:tcPr/>
                </a:tc>
                <a:tc>
                  <a:txBody>
                    <a:bodyPr/>
                    <a:lstStyle/>
                    <a:p>
                      <a:r>
                        <a:rPr lang="en-CA" sz="1400" dirty="0"/>
                        <a:t>Signed decimal integer</a:t>
                      </a:r>
                    </a:p>
                  </a:txBody>
                  <a:tcPr/>
                </a:tc>
                <a:extLst>
                  <a:ext uri="{0D108BD9-81ED-4DB2-BD59-A6C34878D82A}">
                    <a16:rowId xmlns:a16="http://schemas.microsoft.com/office/drawing/2014/main" val="2204435524"/>
                  </a:ext>
                </a:extLst>
              </a:tr>
              <a:tr h="260238">
                <a:tc>
                  <a:txBody>
                    <a:bodyPr/>
                    <a:lstStyle/>
                    <a:p>
                      <a:r>
                        <a:rPr lang="en-CA" sz="1400" dirty="0"/>
                        <a:t>%x</a:t>
                      </a:r>
                    </a:p>
                  </a:txBody>
                  <a:tcPr/>
                </a:tc>
                <a:tc>
                  <a:txBody>
                    <a:bodyPr/>
                    <a:lstStyle/>
                    <a:p>
                      <a:r>
                        <a:rPr lang="en-CA" sz="1400" dirty="0"/>
                        <a:t>Hexadecimal number</a:t>
                      </a:r>
                    </a:p>
                  </a:txBody>
                  <a:tcPr/>
                </a:tc>
                <a:extLst>
                  <a:ext uri="{0D108BD9-81ED-4DB2-BD59-A6C34878D82A}">
                    <a16:rowId xmlns:a16="http://schemas.microsoft.com/office/drawing/2014/main" val="3314620286"/>
                  </a:ext>
                </a:extLst>
              </a:tr>
              <a:tr h="260238">
                <a:tc>
                  <a:txBody>
                    <a:bodyPr/>
                    <a:lstStyle/>
                    <a:p>
                      <a:r>
                        <a:rPr lang="en-CA" sz="1400" dirty="0"/>
                        <a:t>%f</a:t>
                      </a:r>
                    </a:p>
                  </a:txBody>
                  <a:tcPr/>
                </a:tc>
                <a:tc>
                  <a:txBody>
                    <a:bodyPr/>
                    <a:lstStyle/>
                    <a:p>
                      <a:r>
                        <a:rPr lang="en-CA" sz="1400" dirty="0"/>
                        <a:t>Decimal floating point number</a:t>
                      </a:r>
                    </a:p>
                  </a:txBody>
                  <a:tcPr/>
                </a:tc>
                <a:extLst>
                  <a:ext uri="{0D108BD9-81ED-4DB2-BD59-A6C34878D82A}">
                    <a16:rowId xmlns:a16="http://schemas.microsoft.com/office/drawing/2014/main" val="1169399167"/>
                  </a:ext>
                </a:extLst>
              </a:tr>
              <a:tr h="260238">
                <a:tc>
                  <a:txBody>
                    <a:bodyPr/>
                    <a:lstStyle/>
                    <a:p>
                      <a:r>
                        <a:rPr lang="en-CA" sz="1400" dirty="0"/>
                        <a:t>%e</a:t>
                      </a:r>
                    </a:p>
                  </a:txBody>
                  <a:tcPr/>
                </a:tc>
                <a:tc>
                  <a:txBody>
                    <a:bodyPr/>
                    <a:lstStyle/>
                    <a:p>
                      <a:r>
                        <a:rPr lang="en-US" sz="1400" dirty="0"/>
                        <a:t>Floating point in “scientific notation”</a:t>
                      </a:r>
                      <a:endParaRPr lang="en-CA" sz="1400" dirty="0"/>
                    </a:p>
                  </a:txBody>
                  <a:tcPr/>
                </a:tc>
                <a:extLst>
                  <a:ext uri="{0D108BD9-81ED-4DB2-BD59-A6C34878D82A}">
                    <a16:rowId xmlns:a16="http://schemas.microsoft.com/office/drawing/2014/main" val="1806060239"/>
                  </a:ext>
                </a:extLst>
              </a:tr>
              <a:tr h="260238">
                <a:tc>
                  <a:txBody>
                    <a:bodyPr/>
                    <a:lstStyle/>
                    <a:p>
                      <a:r>
                        <a:rPr lang="en-CA" sz="1400" dirty="0"/>
                        <a:t>%s</a:t>
                      </a:r>
                    </a:p>
                  </a:txBody>
                  <a:tcPr/>
                </a:tc>
                <a:tc>
                  <a:txBody>
                    <a:bodyPr/>
                    <a:lstStyle/>
                    <a:p>
                      <a:r>
                        <a:rPr lang="en-US" sz="1400" dirty="0"/>
                        <a:t>Character string (more on this later)</a:t>
                      </a:r>
                      <a:endParaRPr lang="en-CA" sz="1400" dirty="0"/>
                    </a:p>
                  </a:txBody>
                  <a:tcPr/>
                </a:tc>
                <a:extLst>
                  <a:ext uri="{0D108BD9-81ED-4DB2-BD59-A6C34878D82A}">
                    <a16:rowId xmlns:a16="http://schemas.microsoft.com/office/drawing/2014/main" val="500244012"/>
                  </a:ext>
                </a:extLst>
              </a:tr>
              <a:tr h="260238">
                <a:tc>
                  <a:txBody>
                    <a:bodyPr/>
                    <a:lstStyle/>
                    <a:p>
                      <a:r>
                        <a:rPr lang="en-CA" sz="1400" dirty="0"/>
                        <a:t>%u</a:t>
                      </a:r>
                    </a:p>
                  </a:txBody>
                  <a:tcPr/>
                </a:tc>
                <a:tc>
                  <a:txBody>
                    <a:bodyPr/>
                    <a:lstStyle/>
                    <a:p>
                      <a:r>
                        <a:rPr lang="en-CA" sz="1400" dirty="0"/>
                        <a:t>Unsigned decimal integer</a:t>
                      </a:r>
                    </a:p>
                  </a:txBody>
                  <a:tcPr/>
                </a:tc>
                <a:extLst>
                  <a:ext uri="{0D108BD9-81ED-4DB2-BD59-A6C34878D82A}">
                    <a16:rowId xmlns:a16="http://schemas.microsoft.com/office/drawing/2014/main" val="827532182"/>
                  </a:ext>
                </a:extLst>
              </a:tr>
              <a:tr h="260238">
                <a:tc>
                  <a:txBody>
                    <a:bodyPr/>
                    <a:lstStyle/>
                    <a:p>
                      <a:r>
                        <a:rPr lang="en-CA" sz="1400" dirty="0"/>
                        <a:t>%% </a:t>
                      </a:r>
                    </a:p>
                  </a:txBody>
                  <a:tcPr/>
                </a:tc>
                <a:tc>
                  <a:txBody>
                    <a:bodyPr/>
                    <a:lstStyle/>
                    <a:p>
                      <a:r>
                        <a:rPr lang="en-CA" sz="1400" dirty="0"/>
                        <a:t>Just print a % sign </a:t>
                      </a:r>
                    </a:p>
                  </a:txBody>
                  <a:tcPr/>
                </a:tc>
                <a:extLst>
                  <a:ext uri="{0D108BD9-81ED-4DB2-BD59-A6C34878D82A}">
                    <a16:rowId xmlns:a16="http://schemas.microsoft.com/office/drawing/2014/main" val="2168000576"/>
                  </a:ext>
                </a:extLst>
              </a:tr>
              <a:tr h="260238">
                <a:tc>
                  <a:txBody>
                    <a:bodyPr/>
                    <a:lstStyle/>
                    <a:p>
                      <a:r>
                        <a:rPr lang="en-CA" sz="1400" dirty="0"/>
                        <a:t>%</a:t>
                      </a:r>
                      <a:r>
                        <a:rPr lang="en-CA" sz="1400" dirty="0" err="1"/>
                        <a:t>ld</a:t>
                      </a:r>
                      <a:r>
                        <a:rPr lang="en-CA" sz="1400" dirty="0"/>
                        <a:t>, %</a:t>
                      </a:r>
                      <a:r>
                        <a:rPr lang="en-CA" sz="1400" dirty="0" err="1"/>
                        <a:t>lld</a:t>
                      </a:r>
                      <a:endParaRPr lang="en-CA" sz="1400" dirty="0"/>
                    </a:p>
                  </a:txBody>
                  <a:tcPr/>
                </a:tc>
                <a:tc>
                  <a:txBody>
                    <a:bodyPr/>
                    <a:lstStyle/>
                    <a:p>
                      <a:r>
                        <a:rPr lang="en-CA" sz="1400" dirty="0"/>
                        <a:t>long, and long </a:t>
                      </a:r>
                      <a:r>
                        <a:rPr lang="en-CA" sz="1400" dirty="0" err="1"/>
                        <a:t>long</a:t>
                      </a:r>
                      <a:endParaRPr lang="en-CA" sz="1400" dirty="0"/>
                    </a:p>
                  </a:txBody>
                  <a:tcPr/>
                </a:tc>
                <a:extLst>
                  <a:ext uri="{0D108BD9-81ED-4DB2-BD59-A6C34878D82A}">
                    <a16:rowId xmlns:a16="http://schemas.microsoft.com/office/drawing/2014/main" val="3561292235"/>
                  </a:ext>
                </a:extLst>
              </a:tr>
            </a:tbl>
          </a:graphicData>
        </a:graphic>
      </p:graphicFrame>
    </p:spTree>
    <p:extLst>
      <p:ext uri="{BB962C8B-B14F-4D97-AF65-F5344CB8AC3E}">
        <p14:creationId xmlns:p14="http://schemas.microsoft.com/office/powerpoint/2010/main" val="3499383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B2B59-BB09-424B-B074-6BBFFD32F717}"/>
              </a:ext>
            </a:extLst>
          </p:cNvPr>
          <p:cNvSpPr>
            <a:spLocks noGrp="1"/>
          </p:cNvSpPr>
          <p:nvPr>
            <p:ph type="title"/>
          </p:nvPr>
        </p:nvSpPr>
        <p:spPr/>
        <p:txBody>
          <a:bodyPr/>
          <a:lstStyle/>
          <a:p>
            <a:r>
              <a:rPr lang="en-CA" dirty="0"/>
              <a:t>Formatted Printing with </a:t>
            </a:r>
            <a:r>
              <a:rPr lang="en-CA" dirty="0" err="1"/>
              <a:t>printf</a:t>
            </a:r>
            <a:r>
              <a:rPr lang="en-CA" dirty="0"/>
              <a:t> </a:t>
            </a:r>
          </a:p>
        </p:txBody>
      </p:sp>
      <p:sp>
        <p:nvSpPr>
          <p:cNvPr id="3" name="Content Placeholder 2">
            <a:extLst>
              <a:ext uri="{FF2B5EF4-FFF2-40B4-BE49-F238E27FC236}">
                <a16:creationId xmlns:a16="http://schemas.microsoft.com/office/drawing/2014/main" id="{4D1EA0AA-FD58-47A9-8701-670A1F8FB873}"/>
              </a:ext>
            </a:extLst>
          </p:cNvPr>
          <p:cNvSpPr>
            <a:spLocks noGrp="1"/>
          </p:cNvSpPr>
          <p:nvPr>
            <p:ph idx="1"/>
          </p:nvPr>
        </p:nvSpPr>
        <p:spPr/>
        <p:txBody>
          <a:bodyPr/>
          <a:lstStyle/>
          <a:p>
            <a:r>
              <a:rPr lang="en-CA" dirty="0"/>
              <a:t>Escape Sequences:</a:t>
            </a:r>
          </a:p>
          <a:p>
            <a:pPr marL="0" indent="0">
              <a:buNone/>
            </a:pPr>
            <a:endParaRPr lang="en-CA" dirty="0"/>
          </a:p>
        </p:txBody>
      </p:sp>
      <p:graphicFrame>
        <p:nvGraphicFramePr>
          <p:cNvPr id="4" name="Table 4">
            <a:extLst>
              <a:ext uri="{FF2B5EF4-FFF2-40B4-BE49-F238E27FC236}">
                <a16:creationId xmlns:a16="http://schemas.microsoft.com/office/drawing/2014/main" id="{6576D73B-745D-4911-8B12-51FE68B39373}"/>
              </a:ext>
            </a:extLst>
          </p:cNvPr>
          <p:cNvGraphicFramePr>
            <a:graphicFrameLocks noGrp="1"/>
          </p:cNvGraphicFramePr>
          <p:nvPr>
            <p:extLst>
              <p:ext uri="{D42A27DB-BD31-4B8C-83A1-F6EECF244321}">
                <p14:modId xmlns:p14="http://schemas.microsoft.com/office/powerpoint/2010/main" val="1360263905"/>
              </p:ext>
            </p:extLst>
          </p:nvPr>
        </p:nvGraphicFramePr>
        <p:xfrm>
          <a:off x="2476616" y="2554695"/>
          <a:ext cx="8128000" cy="370840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1688513285"/>
                    </a:ext>
                  </a:extLst>
                </a:gridCol>
                <a:gridCol w="4064000">
                  <a:extLst>
                    <a:ext uri="{9D8B030D-6E8A-4147-A177-3AD203B41FA5}">
                      <a16:colId xmlns:a16="http://schemas.microsoft.com/office/drawing/2014/main" val="4176737509"/>
                    </a:ext>
                  </a:extLst>
                </a:gridCol>
              </a:tblGrid>
              <a:tr h="370840">
                <a:tc>
                  <a:txBody>
                    <a:bodyPr/>
                    <a:lstStyle/>
                    <a:p>
                      <a:r>
                        <a:rPr lang="en-CA" dirty="0"/>
                        <a:t>Sequence</a:t>
                      </a:r>
                    </a:p>
                  </a:txBody>
                  <a:tcPr/>
                </a:tc>
                <a:tc>
                  <a:txBody>
                    <a:bodyPr/>
                    <a:lstStyle/>
                    <a:p>
                      <a:r>
                        <a:rPr lang="en-CA" dirty="0"/>
                        <a:t>Meaning</a:t>
                      </a:r>
                    </a:p>
                  </a:txBody>
                  <a:tcPr/>
                </a:tc>
                <a:extLst>
                  <a:ext uri="{0D108BD9-81ED-4DB2-BD59-A6C34878D82A}">
                    <a16:rowId xmlns:a16="http://schemas.microsoft.com/office/drawing/2014/main" val="2284291913"/>
                  </a:ext>
                </a:extLst>
              </a:tr>
              <a:tr h="370840">
                <a:tc>
                  <a:txBody>
                    <a:bodyPr/>
                    <a:lstStyle/>
                    <a:p>
                      <a:r>
                        <a:rPr lang="en-CA" dirty="0"/>
                        <a:t>\a</a:t>
                      </a:r>
                    </a:p>
                  </a:txBody>
                  <a:tcPr/>
                </a:tc>
                <a:tc>
                  <a:txBody>
                    <a:bodyPr/>
                    <a:lstStyle/>
                    <a:p>
                      <a:r>
                        <a:rPr lang="en-CA" dirty="0"/>
                        <a:t>Bell (alert)</a:t>
                      </a:r>
                    </a:p>
                  </a:txBody>
                  <a:tcPr/>
                </a:tc>
                <a:extLst>
                  <a:ext uri="{0D108BD9-81ED-4DB2-BD59-A6C34878D82A}">
                    <a16:rowId xmlns:a16="http://schemas.microsoft.com/office/drawing/2014/main" val="2439005924"/>
                  </a:ext>
                </a:extLst>
              </a:tr>
              <a:tr h="370840">
                <a:tc>
                  <a:txBody>
                    <a:bodyPr/>
                    <a:lstStyle/>
                    <a:p>
                      <a:r>
                        <a:rPr lang="en-CA" dirty="0"/>
                        <a:t>\b</a:t>
                      </a:r>
                    </a:p>
                  </a:txBody>
                  <a:tcPr/>
                </a:tc>
                <a:tc>
                  <a:txBody>
                    <a:bodyPr/>
                    <a:lstStyle/>
                    <a:p>
                      <a:r>
                        <a:rPr lang="en-CA" dirty="0"/>
                        <a:t>Backspace</a:t>
                      </a:r>
                    </a:p>
                  </a:txBody>
                  <a:tcPr/>
                </a:tc>
                <a:extLst>
                  <a:ext uri="{0D108BD9-81ED-4DB2-BD59-A6C34878D82A}">
                    <a16:rowId xmlns:a16="http://schemas.microsoft.com/office/drawing/2014/main" val="1849690412"/>
                  </a:ext>
                </a:extLst>
              </a:tr>
              <a:tr h="370840">
                <a:tc>
                  <a:txBody>
                    <a:bodyPr/>
                    <a:lstStyle/>
                    <a:p>
                      <a:r>
                        <a:rPr lang="en-CA" dirty="0"/>
                        <a:t>\n</a:t>
                      </a:r>
                    </a:p>
                  </a:txBody>
                  <a:tcPr/>
                </a:tc>
                <a:tc>
                  <a:txBody>
                    <a:bodyPr/>
                    <a:lstStyle/>
                    <a:p>
                      <a:r>
                        <a:rPr lang="en-CA" dirty="0"/>
                        <a:t>Newline</a:t>
                      </a:r>
                    </a:p>
                  </a:txBody>
                  <a:tcPr/>
                </a:tc>
                <a:extLst>
                  <a:ext uri="{0D108BD9-81ED-4DB2-BD59-A6C34878D82A}">
                    <a16:rowId xmlns:a16="http://schemas.microsoft.com/office/drawing/2014/main" val="3514256159"/>
                  </a:ext>
                </a:extLst>
              </a:tr>
              <a:tr h="370840">
                <a:tc>
                  <a:txBody>
                    <a:bodyPr/>
                    <a:lstStyle/>
                    <a:p>
                      <a:r>
                        <a:rPr lang="en-CA" dirty="0"/>
                        <a:t>\t</a:t>
                      </a:r>
                    </a:p>
                  </a:txBody>
                  <a:tcPr/>
                </a:tc>
                <a:tc>
                  <a:txBody>
                    <a:bodyPr/>
                    <a:lstStyle/>
                    <a:p>
                      <a:r>
                        <a:rPr lang="en-CA" dirty="0"/>
                        <a:t>Horizontal tab</a:t>
                      </a:r>
                    </a:p>
                  </a:txBody>
                  <a:tcPr/>
                </a:tc>
                <a:extLst>
                  <a:ext uri="{0D108BD9-81ED-4DB2-BD59-A6C34878D82A}">
                    <a16:rowId xmlns:a16="http://schemas.microsoft.com/office/drawing/2014/main" val="2441505362"/>
                  </a:ext>
                </a:extLst>
              </a:tr>
              <a:tr h="370840">
                <a:tc>
                  <a:txBody>
                    <a:bodyPr/>
                    <a:lstStyle/>
                    <a:p>
                      <a:r>
                        <a:rPr lang="en-CA" dirty="0"/>
                        <a:t>\\</a:t>
                      </a:r>
                    </a:p>
                  </a:txBody>
                  <a:tcPr/>
                </a:tc>
                <a:tc>
                  <a:txBody>
                    <a:bodyPr/>
                    <a:lstStyle/>
                    <a:p>
                      <a:r>
                        <a:rPr lang="en-CA" dirty="0"/>
                        <a:t>Backslash</a:t>
                      </a:r>
                    </a:p>
                  </a:txBody>
                  <a:tcPr/>
                </a:tc>
                <a:extLst>
                  <a:ext uri="{0D108BD9-81ED-4DB2-BD59-A6C34878D82A}">
                    <a16:rowId xmlns:a16="http://schemas.microsoft.com/office/drawing/2014/main" val="2007522028"/>
                  </a:ext>
                </a:extLst>
              </a:tr>
              <a:tr h="370840">
                <a:tc>
                  <a:txBody>
                    <a:bodyPr/>
                    <a:lstStyle/>
                    <a:p>
                      <a:r>
                        <a:rPr lang="en-CA" dirty="0"/>
                        <a:t>\'</a:t>
                      </a:r>
                    </a:p>
                  </a:txBody>
                  <a:tcPr/>
                </a:tc>
                <a:tc>
                  <a:txBody>
                    <a:bodyPr/>
                    <a:lstStyle/>
                    <a:p>
                      <a:r>
                        <a:rPr lang="en-CA" dirty="0"/>
                        <a:t>Single quote</a:t>
                      </a:r>
                    </a:p>
                  </a:txBody>
                  <a:tcPr/>
                </a:tc>
                <a:extLst>
                  <a:ext uri="{0D108BD9-81ED-4DB2-BD59-A6C34878D82A}">
                    <a16:rowId xmlns:a16="http://schemas.microsoft.com/office/drawing/2014/main" val="2209961125"/>
                  </a:ext>
                </a:extLst>
              </a:tr>
              <a:tr h="370840">
                <a:tc>
                  <a:txBody>
                    <a:bodyPr/>
                    <a:lstStyle/>
                    <a:p>
                      <a:r>
                        <a:rPr lang="en-CA" dirty="0"/>
                        <a:t>\"</a:t>
                      </a:r>
                    </a:p>
                  </a:txBody>
                  <a:tcPr/>
                </a:tc>
                <a:tc>
                  <a:txBody>
                    <a:bodyPr/>
                    <a:lstStyle/>
                    <a:p>
                      <a:r>
                        <a:rPr lang="en-CA" dirty="0"/>
                        <a:t>Double quotation </a:t>
                      </a:r>
                    </a:p>
                  </a:txBody>
                  <a:tcPr/>
                </a:tc>
                <a:extLst>
                  <a:ext uri="{0D108BD9-81ED-4DB2-BD59-A6C34878D82A}">
                    <a16:rowId xmlns:a16="http://schemas.microsoft.com/office/drawing/2014/main" val="3381279369"/>
                  </a:ext>
                </a:extLst>
              </a:tr>
              <a:tr h="370840">
                <a:tc>
                  <a:txBody>
                    <a:bodyPr/>
                    <a:lstStyle/>
                    <a:p>
                      <a:r>
                        <a:rPr lang="en-CA" dirty="0"/>
                        <a:t>\</a:t>
                      </a:r>
                      <a:r>
                        <a:rPr lang="en-CA" dirty="0" err="1"/>
                        <a:t>xhh</a:t>
                      </a:r>
                      <a:endParaRPr lang="en-CA" dirty="0"/>
                    </a:p>
                  </a:txBody>
                  <a:tcPr/>
                </a:tc>
                <a:tc>
                  <a:txBody>
                    <a:bodyPr/>
                    <a:lstStyle/>
                    <a:p>
                      <a:r>
                        <a:rPr lang="en-US" dirty="0"/>
                        <a:t>ASCII char specified by hex digits </a:t>
                      </a:r>
                      <a:r>
                        <a:rPr lang="en-US" dirty="0" err="1"/>
                        <a:t>hh</a:t>
                      </a:r>
                      <a:endParaRPr lang="en-CA" dirty="0"/>
                    </a:p>
                  </a:txBody>
                  <a:tcPr/>
                </a:tc>
                <a:extLst>
                  <a:ext uri="{0D108BD9-81ED-4DB2-BD59-A6C34878D82A}">
                    <a16:rowId xmlns:a16="http://schemas.microsoft.com/office/drawing/2014/main" val="1422438538"/>
                  </a:ext>
                </a:extLst>
              </a:tr>
              <a:tr h="370840">
                <a:tc>
                  <a:txBody>
                    <a:bodyPr/>
                    <a:lstStyle/>
                    <a:p>
                      <a:r>
                        <a:rPr lang="en-CA" dirty="0"/>
                        <a:t>\</a:t>
                      </a:r>
                      <a:r>
                        <a:rPr lang="en-CA" dirty="0" err="1"/>
                        <a:t>ooo</a:t>
                      </a:r>
                      <a:endParaRPr lang="en-CA" dirty="0"/>
                    </a:p>
                  </a:txBody>
                  <a:tcPr/>
                </a:tc>
                <a:tc>
                  <a:txBody>
                    <a:bodyPr/>
                    <a:lstStyle/>
                    <a:p>
                      <a:r>
                        <a:rPr lang="en-US" dirty="0"/>
                        <a:t>ASCII char specified by octal digits </a:t>
                      </a:r>
                      <a:r>
                        <a:rPr lang="en-US" dirty="0" err="1"/>
                        <a:t>ooo</a:t>
                      </a:r>
                      <a:endParaRPr lang="en-CA" dirty="0"/>
                    </a:p>
                  </a:txBody>
                  <a:tcPr/>
                </a:tc>
                <a:extLst>
                  <a:ext uri="{0D108BD9-81ED-4DB2-BD59-A6C34878D82A}">
                    <a16:rowId xmlns:a16="http://schemas.microsoft.com/office/drawing/2014/main" val="3322378408"/>
                  </a:ext>
                </a:extLst>
              </a:tr>
            </a:tbl>
          </a:graphicData>
        </a:graphic>
      </p:graphicFrame>
    </p:spTree>
    <p:extLst>
      <p:ext uri="{BB962C8B-B14F-4D97-AF65-F5344CB8AC3E}">
        <p14:creationId xmlns:p14="http://schemas.microsoft.com/office/powerpoint/2010/main" val="1547098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F24B-B627-4F6C-BAAE-46CB7C4E6AEA}"/>
              </a:ext>
            </a:extLst>
          </p:cNvPr>
          <p:cNvSpPr>
            <a:spLocks noGrp="1"/>
          </p:cNvSpPr>
          <p:nvPr>
            <p:ph type="title"/>
          </p:nvPr>
        </p:nvSpPr>
        <p:spPr/>
        <p:txBody>
          <a:bodyPr/>
          <a:lstStyle/>
          <a:p>
            <a:r>
              <a:rPr lang="en-CA" dirty="0"/>
              <a:t>Formatted Printing with </a:t>
            </a:r>
            <a:r>
              <a:rPr lang="en-CA" dirty="0" err="1"/>
              <a:t>printf</a:t>
            </a:r>
            <a:r>
              <a:rPr lang="en-CA" dirty="0"/>
              <a:t> </a:t>
            </a:r>
          </a:p>
        </p:txBody>
      </p:sp>
      <p:sp>
        <p:nvSpPr>
          <p:cNvPr id="3" name="Content Placeholder 2">
            <a:extLst>
              <a:ext uri="{FF2B5EF4-FFF2-40B4-BE49-F238E27FC236}">
                <a16:creationId xmlns:a16="http://schemas.microsoft.com/office/drawing/2014/main" id="{25738D42-F98F-4215-BC5E-BFE0CE09F137}"/>
              </a:ext>
            </a:extLst>
          </p:cNvPr>
          <p:cNvSpPr>
            <a:spLocks noGrp="1"/>
          </p:cNvSpPr>
          <p:nvPr>
            <p:ph idx="1"/>
          </p:nvPr>
        </p:nvSpPr>
        <p:spPr/>
        <p:txBody>
          <a:bodyPr/>
          <a:lstStyle/>
          <a:p>
            <a:r>
              <a:rPr lang="en-US" dirty="0"/>
              <a:t>An example use of </a:t>
            </a:r>
            <a:r>
              <a:rPr lang="en-US" dirty="0" err="1"/>
              <a:t>printf</a:t>
            </a:r>
            <a:r>
              <a:rPr lang="en-US" dirty="0"/>
              <a:t> </a:t>
            </a:r>
          </a:p>
          <a:p>
            <a:r>
              <a:rPr lang="en-US" dirty="0"/>
              <a:t>What do you think the output will be?</a:t>
            </a:r>
            <a:endParaRPr lang="en-CA" dirty="0"/>
          </a:p>
        </p:txBody>
      </p:sp>
      <p:sp>
        <p:nvSpPr>
          <p:cNvPr id="5" name="TextBox 4">
            <a:extLst>
              <a:ext uri="{FF2B5EF4-FFF2-40B4-BE49-F238E27FC236}">
                <a16:creationId xmlns:a16="http://schemas.microsoft.com/office/drawing/2014/main" id="{9C1558AA-0D9C-424D-BEC2-7999BE6BD521}"/>
              </a:ext>
            </a:extLst>
          </p:cNvPr>
          <p:cNvSpPr txBox="1"/>
          <p:nvPr/>
        </p:nvSpPr>
        <p:spPr>
          <a:xfrm>
            <a:off x="3048699" y="3103656"/>
            <a:ext cx="6094602" cy="3139321"/>
          </a:xfrm>
          <a:prstGeom prst="rect">
            <a:avLst/>
          </a:prstGeom>
          <a:blipFill>
            <a:blip r:embed="rId2"/>
            <a:tile tx="0" ty="0" sx="100000" sy="100000" flip="none" algn="tl"/>
          </a:blipFill>
        </p:spPr>
        <p:txBody>
          <a:bodyPr wrap="square">
            <a:spAutoFit/>
          </a:bodyPr>
          <a:lstStyle/>
          <a:p>
            <a:r>
              <a:rPr lang="en-CA" dirty="0"/>
              <a:t>#include &lt;</a:t>
            </a:r>
            <a:r>
              <a:rPr lang="en-CA" dirty="0" err="1"/>
              <a:t>stdio.h</a:t>
            </a:r>
            <a:r>
              <a:rPr lang="en-CA" dirty="0"/>
              <a:t>&gt;</a:t>
            </a:r>
          </a:p>
          <a:p>
            <a:endParaRPr lang="en-CA" dirty="0"/>
          </a:p>
          <a:p>
            <a:endParaRPr lang="en-CA" dirty="0"/>
          </a:p>
          <a:p>
            <a:r>
              <a:rPr lang="en-CA" dirty="0"/>
              <a:t> int main() {</a:t>
            </a:r>
          </a:p>
          <a:p>
            <a:endParaRPr lang="en-CA" dirty="0"/>
          </a:p>
          <a:p>
            <a:r>
              <a:rPr lang="en-CA" dirty="0"/>
              <a:t> int ten=10,x=42; </a:t>
            </a:r>
          </a:p>
          <a:p>
            <a:r>
              <a:rPr lang="en-CA" dirty="0"/>
              <a:t>char ch1='o', ch2='f’; </a:t>
            </a:r>
          </a:p>
          <a:p>
            <a:r>
              <a:rPr lang="en-CA" dirty="0" err="1"/>
              <a:t>printf</a:t>
            </a:r>
            <a:r>
              <a:rPr lang="en-CA" dirty="0"/>
              <a:t>("%d%% %</a:t>
            </a:r>
            <a:r>
              <a:rPr lang="en-CA" dirty="0" err="1"/>
              <a:t>c%c</a:t>
            </a:r>
            <a:r>
              <a:rPr lang="en-CA" dirty="0"/>
              <a:t> %d is %f\n", </a:t>
            </a:r>
          </a:p>
          <a:p>
            <a:r>
              <a:rPr lang="en-CA" dirty="0"/>
              <a:t>ten,ch1,ch2,x, 1.0*x / ten ); return 0; </a:t>
            </a:r>
          </a:p>
          <a:p>
            <a:endParaRPr lang="en-CA" dirty="0"/>
          </a:p>
          <a:p>
            <a:r>
              <a:rPr lang="en-CA" dirty="0"/>
              <a:t>} </a:t>
            </a:r>
          </a:p>
        </p:txBody>
      </p:sp>
    </p:spTree>
    <p:extLst>
      <p:ext uri="{BB962C8B-B14F-4D97-AF65-F5344CB8AC3E}">
        <p14:creationId xmlns:p14="http://schemas.microsoft.com/office/powerpoint/2010/main" val="2522679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20FD306-5516-4111-A13B-C6FC2C81952D}"/>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Reading Numeric Data with </a:t>
            </a:r>
            <a:r>
              <a:rPr lang="en-US" sz="6800" dirty="0" err="1">
                <a:solidFill>
                  <a:schemeClr val="bg1"/>
                </a:solidFill>
              </a:rPr>
              <a:t>scanf</a:t>
            </a:r>
            <a:r>
              <a:rPr lang="en-US" sz="6800" dirty="0">
                <a:solidFill>
                  <a:schemeClr val="bg1"/>
                </a:solidFill>
              </a:rPr>
              <a:t> </a:t>
            </a:r>
            <a:endParaRPr lang="en-CA"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D11B90-6B4F-44DD-839A-7350B180E6B3}"/>
              </a:ext>
            </a:extLst>
          </p:cNvPr>
          <p:cNvSpPr>
            <a:spLocks noGrp="1"/>
          </p:cNvSpPr>
          <p:nvPr>
            <p:ph idx="1"/>
          </p:nvPr>
        </p:nvSpPr>
        <p:spPr>
          <a:xfrm>
            <a:off x="5268286" y="1762402"/>
            <a:ext cx="6652469" cy="4571972"/>
          </a:xfrm>
        </p:spPr>
        <p:txBody>
          <a:bodyPr anchor="ctr">
            <a:noAutofit/>
          </a:bodyPr>
          <a:lstStyle/>
          <a:p>
            <a:r>
              <a:rPr lang="en-US" sz="1800" dirty="0">
                <a:solidFill>
                  <a:schemeClr val="bg1"/>
                </a:solidFill>
              </a:rPr>
              <a:t>The </a:t>
            </a:r>
            <a:r>
              <a:rPr lang="en-US" sz="1800" dirty="0" err="1">
                <a:solidFill>
                  <a:schemeClr val="bg1"/>
                </a:solidFill>
              </a:rPr>
              <a:t>scanf</a:t>
            </a:r>
            <a:r>
              <a:rPr lang="en-US" sz="1800" dirty="0">
                <a:solidFill>
                  <a:schemeClr val="bg1"/>
                </a:solidFill>
              </a:rPr>
              <a:t> function is the input equivalent of </a:t>
            </a:r>
            <a:r>
              <a:rPr lang="en-US" sz="1800" dirty="0" err="1">
                <a:solidFill>
                  <a:schemeClr val="bg1"/>
                </a:solidFill>
              </a:rPr>
              <a:t>printf</a:t>
            </a:r>
            <a:endParaRPr lang="en-US" sz="1800" dirty="0">
              <a:solidFill>
                <a:schemeClr val="bg1"/>
              </a:solidFill>
            </a:endParaRPr>
          </a:p>
          <a:p>
            <a:pPr lvl="1"/>
            <a:r>
              <a:rPr lang="en-US" sz="1800" dirty="0">
                <a:solidFill>
                  <a:schemeClr val="bg1"/>
                </a:solidFill>
              </a:rPr>
              <a:t>A C library function in the library</a:t>
            </a:r>
          </a:p>
          <a:p>
            <a:pPr lvl="1"/>
            <a:r>
              <a:rPr lang="en-US" sz="1800" dirty="0">
                <a:solidFill>
                  <a:schemeClr val="bg1"/>
                </a:solidFill>
              </a:rPr>
              <a:t>Takes a format string and parameters, much like </a:t>
            </a:r>
            <a:r>
              <a:rPr lang="en-US" sz="1800" dirty="0" err="1">
                <a:solidFill>
                  <a:schemeClr val="bg1"/>
                </a:solidFill>
              </a:rPr>
              <a:t>printf</a:t>
            </a:r>
            <a:r>
              <a:rPr lang="en-US" sz="1800" dirty="0">
                <a:solidFill>
                  <a:schemeClr val="bg1"/>
                </a:solidFill>
              </a:rPr>
              <a:t> </a:t>
            </a:r>
          </a:p>
          <a:p>
            <a:pPr lvl="1"/>
            <a:r>
              <a:rPr lang="en-US" sz="1800" dirty="0">
                <a:solidFill>
                  <a:schemeClr val="bg1"/>
                </a:solidFill>
              </a:rPr>
              <a:t>The format string specifiers are nearly the same as those used in </a:t>
            </a:r>
            <a:r>
              <a:rPr lang="en-US" sz="1800" dirty="0" err="1">
                <a:solidFill>
                  <a:schemeClr val="bg1"/>
                </a:solidFill>
              </a:rPr>
              <a:t>printf</a:t>
            </a:r>
            <a:endParaRPr lang="en-US" sz="1800" dirty="0">
              <a:solidFill>
                <a:schemeClr val="bg1"/>
              </a:solidFill>
            </a:endParaRPr>
          </a:p>
          <a:p>
            <a:r>
              <a:rPr lang="en-CA" sz="1800" dirty="0">
                <a:solidFill>
                  <a:schemeClr val="bg1"/>
                </a:solidFill>
              </a:rPr>
              <a:t>Examples:</a:t>
            </a:r>
            <a:endParaRPr lang="en-US" sz="1800" dirty="0">
              <a:solidFill>
                <a:schemeClr val="bg1"/>
              </a:solidFill>
            </a:endParaRPr>
          </a:p>
          <a:p>
            <a:pPr lvl="1"/>
            <a:r>
              <a:rPr lang="en-US" sz="1800" dirty="0" err="1">
                <a:solidFill>
                  <a:schemeClr val="bg1"/>
                </a:solidFill>
              </a:rPr>
              <a:t>scanf</a:t>
            </a:r>
            <a:r>
              <a:rPr lang="en-US" sz="1800" dirty="0">
                <a:solidFill>
                  <a:schemeClr val="bg1"/>
                </a:solidFill>
              </a:rPr>
              <a:t> ("%d", &amp;x); /* reads a decimal integer */ </a:t>
            </a:r>
          </a:p>
          <a:p>
            <a:pPr lvl="1"/>
            <a:r>
              <a:rPr lang="en-US" sz="1800" dirty="0" err="1">
                <a:solidFill>
                  <a:schemeClr val="bg1"/>
                </a:solidFill>
              </a:rPr>
              <a:t>scanf</a:t>
            </a:r>
            <a:r>
              <a:rPr lang="en-US" sz="1800" dirty="0">
                <a:solidFill>
                  <a:schemeClr val="bg1"/>
                </a:solidFill>
              </a:rPr>
              <a:t> ("%f", &amp;rate); /* reads a floating point value */</a:t>
            </a:r>
          </a:p>
          <a:p>
            <a:r>
              <a:rPr lang="en-US" sz="1800" dirty="0">
                <a:solidFill>
                  <a:schemeClr val="bg1"/>
                </a:solidFill>
              </a:rPr>
              <a:t>The ampersand (&amp;) is used to get the “address” of the variable </a:t>
            </a:r>
          </a:p>
          <a:p>
            <a:pPr lvl="1"/>
            <a:r>
              <a:rPr lang="en-US" sz="1800" dirty="0">
                <a:solidFill>
                  <a:schemeClr val="bg1"/>
                </a:solidFill>
              </a:rPr>
              <a:t>All the C function parameters are “passed by value”</a:t>
            </a:r>
          </a:p>
          <a:p>
            <a:pPr lvl="1"/>
            <a:r>
              <a:rPr lang="en-US" sz="1800" dirty="0">
                <a:solidFill>
                  <a:schemeClr val="bg1"/>
                </a:solidFill>
              </a:rPr>
              <a:t> If we used </a:t>
            </a:r>
            <a:r>
              <a:rPr lang="en-US" sz="1800" dirty="0" err="1">
                <a:solidFill>
                  <a:schemeClr val="bg1"/>
                </a:solidFill>
              </a:rPr>
              <a:t>scanf</a:t>
            </a:r>
            <a:r>
              <a:rPr lang="en-US" sz="1800" dirty="0">
                <a:solidFill>
                  <a:schemeClr val="bg1"/>
                </a:solidFill>
              </a:rPr>
              <a:t>("%</a:t>
            </a:r>
            <a:r>
              <a:rPr lang="en-US" sz="1800" dirty="0" err="1">
                <a:solidFill>
                  <a:schemeClr val="bg1"/>
                </a:solidFill>
              </a:rPr>
              <a:t>d",x</a:t>
            </a:r>
            <a:r>
              <a:rPr lang="en-US" sz="1800" dirty="0">
                <a:solidFill>
                  <a:schemeClr val="bg1"/>
                </a:solidFill>
              </a:rPr>
              <a:t>) instead, the value of x is passed. </a:t>
            </a:r>
          </a:p>
          <a:p>
            <a:pPr lvl="2"/>
            <a:r>
              <a:rPr lang="en-US" sz="1800" dirty="0">
                <a:solidFill>
                  <a:schemeClr val="bg1"/>
                </a:solidFill>
              </a:rPr>
              <a:t>As a result, </a:t>
            </a:r>
            <a:r>
              <a:rPr lang="en-US" sz="1800" dirty="0" err="1">
                <a:solidFill>
                  <a:schemeClr val="bg1"/>
                </a:solidFill>
              </a:rPr>
              <a:t>scanf</a:t>
            </a:r>
            <a:r>
              <a:rPr lang="en-US" sz="1800" dirty="0">
                <a:solidFill>
                  <a:schemeClr val="bg1"/>
                </a:solidFill>
              </a:rPr>
              <a:t> will not know where to put the number it reads.</a:t>
            </a:r>
          </a:p>
          <a:p>
            <a:pPr lvl="1"/>
            <a:endParaRPr lang="en-US" sz="1800" dirty="0">
              <a:solidFill>
                <a:schemeClr val="bg1"/>
              </a:solidFill>
            </a:endParaRPr>
          </a:p>
          <a:p>
            <a:pPr lvl="1"/>
            <a:endParaRPr lang="en-US" sz="1800" dirty="0">
              <a:solidFill>
                <a:schemeClr val="bg1"/>
              </a:solidFill>
            </a:endParaRPr>
          </a:p>
          <a:p>
            <a:pPr lvl="1"/>
            <a:endParaRPr lang="en-US" sz="1800" dirty="0">
              <a:solidFill>
                <a:schemeClr val="bg1"/>
              </a:solidFill>
            </a:endParaRPr>
          </a:p>
          <a:p>
            <a:pPr lvl="1"/>
            <a:endParaRPr lang="en-CA" sz="1800" dirty="0">
              <a:solidFill>
                <a:schemeClr val="bg1"/>
              </a:solidFill>
            </a:endParaRPr>
          </a:p>
        </p:txBody>
      </p:sp>
    </p:spTree>
    <p:extLst>
      <p:ext uri="{BB962C8B-B14F-4D97-AF65-F5344CB8AC3E}">
        <p14:creationId xmlns:p14="http://schemas.microsoft.com/office/powerpoint/2010/main" val="154635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31E5A51-05A6-42E0-899D-B0EC5D32BDD9}"/>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Reading Numeric Data with </a:t>
            </a:r>
            <a:r>
              <a:rPr lang="en-US" sz="6800" dirty="0" err="1">
                <a:solidFill>
                  <a:schemeClr val="bg1"/>
                </a:solidFill>
              </a:rPr>
              <a:t>scanf</a:t>
            </a:r>
            <a:endParaRPr lang="en-CA"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F4FF8F-7866-493C-8966-5CFAA96DC05B}"/>
              </a:ext>
            </a:extLst>
          </p:cNvPr>
          <p:cNvSpPr>
            <a:spLocks noGrp="1"/>
          </p:cNvSpPr>
          <p:nvPr>
            <p:ph idx="1"/>
          </p:nvPr>
        </p:nvSpPr>
        <p:spPr>
          <a:xfrm>
            <a:off x="5172607" y="1277238"/>
            <a:ext cx="6630704" cy="4571972"/>
          </a:xfrm>
        </p:spPr>
        <p:txBody>
          <a:bodyPr anchor="ctr">
            <a:noAutofit/>
          </a:bodyPr>
          <a:lstStyle/>
          <a:p>
            <a:r>
              <a:rPr lang="en-US" sz="1800" dirty="0">
                <a:solidFill>
                  <a:schemeClr val="bg1"/>
                </a:solidFill>
              </a:rPr>
              <a:t>Reading more than one variable at a time:</a:t>
            </a:r>
          </a:p>
          <a:p>
            <a:pPr lvl="1"/>
            <a:r>
              <a:rPr lang="en-CA" sz="1800" dirty="0">
                <a:solidFill>
                  <a:schemeClr val="bg1"/>
                </a:solidFill>
              </a:rPr>
              <a:t>For example: </a:t>
            </a:r>
            <a:endParaRPr lang="en-US" sz="1800" dirty="0">
              <a:solidFill>
                <a:schemeClr val="bg1"/>
              </a:solidFill>
            </a:endParaRPr>
          </a:p>
          <a:p>
            <a:pPr marL="457200" lvl="1" indent="0">
              <a:buNone/>
            </a:pPr>
            <a:r>
              <a:rPr lang="en-US" sz="1800" dirty="0">
                <a:solidFill>
                  <a:schemeClr val="bg1"/>
                </a:solidFill>
              </a:rPr>
              <a:t>	</a:t>
            </a:r>
            <a:r>
              <a:rPr lang="pt-BR" sz="1800" dirty="0">
                <a:solidFill>
                  <a:schemeClr val="bg1"/>
                </a:solidFill>
              </a:rPr>
              <a:t>int n1, n2; float f; </a:t>
            </a:r>
          </a:p>
          <a:p>
            <a:pPr marL="457200" lvl="1" indent="0">
              <a:buNone/>
            </a:pPr>
            <a:r>
              <a:rPr lang="pt-BR" sz="1800" dirty="0">
                <a:solidFill>
                  <a:schemeClr val="bg1"/>
                </a:solidFill>
              </a:rPr>
              <a:t>	scanf("%d%d%f",&amp;n1,&amp;n2,&amp;f);</a:t>
            </a:r>
          </a:p>
          <a:p>
            <a:pPr lvl="1"/>
            <a:r>
              <a:rPr lang="en-US" sz="1800" dirty="0">
                <a:solidFill>
                  <a:schemeClr val="bg1"/>
                </a:solidFill>
              </a:rPr>
              <a:t>Use white spaces to separate numbers when input.</a:t>
            </a:r>
            <a:endParaRPr lang="pt-BR" sz="1800" dirty="0">
              <a:solidFill>
                <a:schemeClr val="bg1"/>
              </a:solidFill>
            </a:endParaRPr>
          </a:p>
          <a:p>
            <a:pPr lvl="2"/>
            <a:r>
              <a:rPr lang="en-CA" sz="1800" dirty="0">
                <a:solidFill>
                  <a:schemeClr val="bg1"/>
                </a:solidFill>
              </a:rPr>
              <a:t>5  10  20.3 </a:t>
            </a:r>
          </a:p>
          <a:p>
            <a:pPr lvl="1"/>
            <a:r>
              <a:rPr lang="en-CA" sz="1800" dirty="0">
                <a:solidFill>
                  <a:schemeClr val="bg1"/>
                </a:solidFill>
              </a:rPr>
              <a:t>In the format string:</a:t>
            </a:r>
          </a:p>
          <a:p>
            <a:pPr lvl="2"/>
            <a:r>
              <a:rPr lang="en-US" sz="1800" dirty="0">
                <a:solidFill>
                  <a:schemeClr val="bg1"/>
                </a:solidFill>
              </a:rPr>
              <a:t>You can use other characters to separate the numbers:</a:t>
            </a:r>
            <a:endParaRPr lang="en-CA" sz="1800" dirty="0">
              <a:solidFill>
                <a:schemeClr val="bg1"/>
              </a:solidFill>
            </a:endParaRPr>
          </a:p>
          <a:p>
            <a:pPr marL="914400" lvl="2" indent="0">
              <a:buNone/>
            </a:pPr>
            <a:r>
              <a:rPr lang="en-US" sz="1800" dirty="0">
                <a:solidFill>
                  <a:schemeClr val="bg1"/>
                </a:solidFill>
              </a:rPr>
              <a:t>    </a:t>
            </a:r>
            <a:r>
              <a:rPr lang="en-US" sz="1800" dirty="0" err="1">
                <a:solidFill>
                  <a:schemeClr val="bg1"/>
                </a:solidFill>
              </a:rPr>
              <a:t>scanf</a:t>
            </a:r>
            <a:r>
              <a:rPr lang="en-US" sz="1800" dirty="0">
                <a:solidFill>
                  <a:schemeClr val="bg1"/>
                </a:solidFill>
              </a:rPr>
              <a:t>("value=%</a:t>
            </a:r>
            <a:r>
              <a:rPr lang="en-US" sz="1800" dirty="0" err="1">
                <a:solidFill>
                  <a:schemeClr val="bg1"/>
                </a:solidFill>
              </a:rPr>
              <a:t>d,ratio</a:t>
            </a:r>
            <a:r>
              <a:rPr lang="en-US" sz="1800" dirty="0">
                <a:solidFill>
                  <a:schemeClr val="bg1"/>
                </a:solidFill>
              </a:rPr>
              <a:t>=%f", &amp;</a:t>
            </a:r>
            <a:r>
              <a:rPr lang="en-US" sz="1800" dirty="0" err="1">
                <a:solidFill>
                  <a:schemeClr val="bg1"/>
                </a:solidFill>
              </a:rPr>
              <a:t>value,&amp;ratio</a:t>
            </a:r>
            <a:r>
              <a:rPr lang="en-US" sz="1800" dirty="0">
                <a:solidFill>
                  <a:schemeClr val="bg1"/>
                </a:solidFill>
              </a:rPr>
              <a:t>);</a:t>
            </a:r>
          </a:p>
          <a:p>
            <a:pPr lvl="2"/>
            <a:r>
              <a:rPr lang="en-US" sz="1800" dirty="0">
                <a:solidFill>
                  <a:schemeClr val="bg1"/>
                </a:solidFill>
              </a:rPr>
              <a:t>You must provide input like: </a:t>
            </a:r>
          </a:p>
          <a:p>
            <a:pPr lvl="3"/>
            <a:r>
              <a:rPr lang="en-CA" dirty="0">
                <a:solidFill>
                  <a:schemeClr val="bg1"/>
                </a:solidFill>
              </a:rPr>
              <a:t>value=27,ratio=0.8 </a:t>
            </a:r>
          </a:p>
          <a:p>
            <a:pPr lvl="1"/>
            <a:r>
              <a:rPr lang="en-CA" sz="1800" dirty="0" err="1">
                <a:solidFill>
                  <a:schemeClr val="bg1"/>
                </a:solidFill>
              </a:rPr>
              <a:t>scanf</a:t>
            </a:r>
            <a:r>
              <a:rPr lang="en-CA" sz="1800" dirty="0">
                <a:solidFill>
                  <a:schemeClr val="bg1"/>
                </a:solidFill>
              </a:rPr>
              <a:t> returns an int</a:t>
            </a:r>
          </a:p>
          <a:p>
            <a:pPr lvl="2"/>
            <a:r>
              <a:rPr lang="en-US" sz="1800" dirty="0">
                <a:solidFill>
                  <a:schemeClr val="bg1"/>
                </a:solidFill>
              </a:rPr>
              <a:t>If end-of-file was reached, it returns EOF, a constant defined in </a:t>
            </a:r>
          </a:p>
          <a:p>
            <a:pPr lvl="2"/>
            <a:r>
              <a:rPr lang="en-US" sz="1800" dirty="0">
                <a:solidFill>
                  <a:schemeClr val="bg1"/>
                </a:solidFill>
              </a:rPr>
              <a:t>Otherwise, it returns the number of input values correctly read from standard input.</a:t>
            </a:r>
            <a:endParaRPr lang="en-CA" sz="1800" dirty="0">
              <a:solidFill>
                <a:schemeClr val="bg1"/>
              </a:solidFill>
            </a:endParaRPr>
          </a:p>
        </p:txBody>
      </p:sp>
    </p:spTree>
    <p:extLst>
      <p:ext uri="{BB962C8B-B14F-4D97-AF65-F5344CB8AC3E}">
        <p14:creationId xmlns:p14="http://schemas.microsoft.com/office/powerpoint/2010/main" val="2335452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8B2D0BF-3361-4CE0-B18D-91CBBC31E8AB}"/>
              </a:ext>
            </a:extLst>
          </p:cNvPr>
          <p:cNvSpPr>
            <a:spLocks noGrp="1"/>
          </p:cNvSpPr>
          <p:nvPr>
            <p:ph type="title"/>
          </p:nvPr>
        </p:nvSpPr>
        <p:spPr>
          <a:xfrm>
            <a:off x="1014141" y="1450655"/>
            <a:ext cx="3932030" cy="3956690"/>
          </a:xfrm>
        </p:spPr>
        <p:txBody>
          <a:bodyPr anchor="ctr">
            <a:normAutofit/>
          </a:bodyPr>
          <a:lstStyle/>
          <a:p>
            <a:pPr algn="ctr"/>
            <a:r>
              <a:rPr lang="en-US" sz="6800" dirty="0">
                <a:solidFill>
                  <a:schemeClr val="bg1"/>
                </a:solidFill>
              </a:rPr>
              <a:t>Reading Numeric Data with </a:t>
            </a:r>
            <a:r>
              <a:rPr lang="en-US" sz="6800" dirty="0" err="1">
                <a:solidFill>
                  <a:schemeClr val="bg1"/>
                </a:solidFill>
              </a:rPr>
              <a:t>scanf</a:t>
            </a:r>
            <a:endParaRPr lang="en-CA"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ACC56D-8AFF-4831-8D3C-495DA142BFDC}"/>
              </a:ext>
            </a:extLst>
          </p:cNvPr>
          <p:cNvSpPr>
            <a:spLocks noGrp="1"/>
          </p:cNvSpPr>
          <p:nvPr>
            <p:ph idx="1"/>
          </p:nvPr>
        </p:nvSpPr>
        <p:spPr>
          <a:xfrm>
            <a:off x="6096000" y="1108061"/>
            <a:ext cx="5008901" cy="4571972"/>
          </a:xfrm>
        </p:spPr>
        <p:txBody>
          <a:bodyPr anchor="ctr">
            <a:normAutofit/>
          </a:bodyPr>
          <a:lstStyle/>
          <a:p>
            <a:r>
              <a:rPr lang="en-CA" sz="2000" dirty="0">
                <a:solidFill>
                  <a:schemeClr val="bg1"/>
                </a:solidFill>
              </a:rPr>
              <a:t>One tricky point:</a:t>
            </a:r>
          </a:p>
          <a:p>
            <a:pPr lvl="1"/>
            <a:r>
              <a:rPr lang="en-US" sz="2000" dirty="0">
                <a:solidFill>
                  <a:schemeClr val="bg1"/>
                </a:solidFill>
              </a:rPr>
              <a:t>If you are reading into a long or a double, you must precede the conversion specifier with an l (a lower case L)</a:t>
            </a:r>
            <a:endParaRPr lang="en-CA" sz="2000" dirty="0">
              <a:solidFill>
                <a:schemeClr val="bg1"/>
              </a:solidFill>
            </a:endParaRPr>
          </a:p>
          <a:p>
            <a:pPr marL="914400" lvl="2" indent="0">
              <a:buNone/>
            </a:pPr>
            <a:r>
              <a:rPr lang="en-US" dirty="0">
                <a:solidFill>
                  <a:schemeClr val="bg1"/>
                </a:solidFill>
              </a:rPr>
              <a:t>int main() {</a:t>
            </a:r>
          </a:p>
          <a:p>
            <a:pPr marL="914400" lvl="2" indent="0">
              <a:buNone/>
            </a:pPr>
            <a:r>
              <a:rPr lang="en-US" dirty="0">
                <a:solidFill>
                  <a:schemeClr val="bg1"/>
                </a:solidFill>
              </a:rPr>
              <a:t>int x;</a:t>
            </a:r>
          </a:p>
          <a:p>
            <a:pPr marL="914400" lvl="2" indent="0">
              <a:buNone/>
            </a:pPr>
            <a:r>
              <a:rPr lang="en-US" dirty="0">
                <a:solidFill>
                  <a:schemeClr val="bg1"/>
                </a:solidFill>
              </a:rPr>
              <a:t>long y;</a:t>
            </a:r>
          </a:p>
          <a:p>
            <a:pPr marL="914400" lvl="2" indent="0">
              <a:buNone/>
            </a:pPr>
            <a:r>
              <a:rPr lang="en-US" dirty="0">
                <a:solidFill>
                  <a:schemeClr val="bg1"/>
                </a:solidFill>
              </a:rPr>
              <a:t>float a;</a:t>
            </a:r>
          </a:p>
          <a:p>
            <a:pPr marL="914400" lvl="2" indent="0">
              <a:buNone/>
            </a:pPr>
            <a:r>
              <a:rPr lang="en-US" dirty="0">
                <a:solidFill>
                  <a:schemeClr val="bg1"/>
                </a:solidFill>
              </a:rPr>
              <a:t>double b;</a:t>
            </a:r>
          </a:p>
          <a:p>
            <a:pPr marL="914400" lvl="2" indent="0">
              <a:buNone/>
            </a:pPr>
            <a:r>
              <a:rPr lang="en-US" dirty="0" err="1">
                <a:solidFill>
                  <a:schemeClr val="bg1"/>
                </a:solidFill>
              </a:rPr>
              <a:t>scanf</a:t>
            </a:r>
            <a:r>
              <a:rPr lang="en-US" dirty="0">
                <a:solidFill>
                  <a:schemeClr val="bg1"/>
                </a:solidFill>
              </a:rPr>
              <a:t>("%d %</a:t>
            </a:r>
            <a:r>
              <a:rPr lang="en-US" dirty="0" err="1">
                <a:solidFill>
                  <a:schemeClr val="bg1"/>
                </a:solidFill>
              </a:rPr>
              <a:t>ld</a:t>
            </a:r>
            <a:r>
              <a:rPr lang="en-US" dirty="0">
                <a:solidFill>
                  <a:schemeClr val="bg1"/>
                </a:solidFill>
              </a:rPr>
              <a:t> %f %</a:t>
            </a:r>
            <a:r>
              <a:rPr lang="en-US" dirty="0" err="1">
                <a:solidFill>
                  <a:schemeClr val="bg1"/>
                </a:solidFill>
              </a:rPr>
              <a:t>lf</a:t>
            </a:r>
            <a:r>
              <a:rPr lang="en-US" dirty="0">
                <a:solidFill>
                  <a:schemeClr val="bg1"/>
                </a:solidFill>
              </a:rPr>
              <a:t>", &amp;x, &amp;y, &amp;a, &amp;b);</a:t>
            </a:r>
          </a:p>
          <a:p>
            <a:pPr marL="914400" lvl="2" indent="0">
              <a:buNone/>
            </a:pPr>
            <a:r>
              <a:rPr lang="en-US" dirty="0">
                <a:solidFill>
                  <a:schemeClr val="bg1"/>
                </a:solidFill>
              </a:rPr>
              <a:t>return 0;</a:t>
            </a:r>
          </a:p>
          <a:p>
            <a:pPr marL="914400" lvl="2" indent="0">
              <a:buNone/>
            </a:pPr>
            <a:r>
              <a:rPr lang="en-US" dirty="0">
                <a:solidFill>
                  <a:schemeClr val="bg1"/>
                </a:solidFill>
              </a:rPr>
              <a:t>}</a:t>
            </a:r>
          </a:p>
          <a:p>
            <a:pPr marL="457200" lvl="1" indent="0">
              <a:buNone/>
            </a:pPr>
            <a:endParaRPr lang="en-CA" sz="2000" dirty="0">
              <a:solidFill>
                <a:schemeClr val="bg1"/>
              </a:solidFill>
            </a:endParaRPr>
          </a:p>
        </p:txBody>
      </p:sp>
    </p:spTree>
    <p:extLst>
      <p:ext uri="{BB962C8B-B14F-4D97-AF65-F5344CB8AC3E}">
        <p14:creationId xmlns:p14="http://schemas.microsoft.com/office/powerpoint/2010/main" val="883148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7E4A26E-3012-43F7-9792-BBC0D1F4FE17}"/>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Type Conversion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FACEE7-03CE-40A5-A9B0-D9D4583C6F27}"/>
              </a:ext>
            </a:extLst>
          </p:cNvPr>
          <p:cNvSpPr>
            <a:spLocks noGrp="1"/>
          </p:cNvSpPr>
          <p:nvPr>
            <p:ph idx="1"/>
          </p:nvPr>
        </p:nvSpPr>
        <p:spPr>
          <a:xfrm>
            <a:off x="6096000" y="1108061"/>
            <a:ext cx="5959151" cy="4571972"/>
          </a:xfrm>
        </p:spPr>
        <p:txBody>
          <a:bodyPr anchor="ctr">
            <a:normAutofit/>
          </a:bodyPr>
          <a:lstStyle/>
          <a:p>
            <a:r>
              <a:rPr lang="en-US" sz="2000" dirty="0">
                <a:solidFill>
                  <a:schemeClr val="bg1"/>
                </a:solidFill>
              </a:rPr>
              <a:t>C allows for conversions between the basic types, implicitly or explicitly.</a:t>
            </a:r>
          </a:p>
          <a:p>
            <a:r>
              <a:rPr lang="en-US" sz="2000" dirty="0">
                <a:solidFill>
                  <a:schemeClr val="bg1"/>
                </a:solidFill>
              </a:rPr>
              <a:t>Explicit conversion uses the cast operator</a:t>
            </a:r>
          </a:p>
          <a:p>
            <a:pPr lvl="1"/>
            <a:r>
              <a:rPr lang="en-US" sz="2000" dirty="0">
                <a:solidFill>
                  <a:schemeClr val="bg1"/>
                </a:solidFill>
              </a:rPr>
              <a:t>Example 1						</a:t>
            </a:r>
          </a:p>
          <a:p>
            <a:pPr marL="457200" lvl="1" indent="0">
              <a:buNone/>
            </a:pPr>
            <a:r>
              <a:rPr lang="en-US" sz="2000" dirty="0">
                <a:solidFill>
                  <a:schemeClr val="bg1"/>
                </a:solidFill>
              </a:rPr>
              <a:t>int x=10; </a:t>
            </a:r>
          </a:p>
          <a:p>
            <a:pPr marL="457200" lvl="1" indent="0">
              <a:buNone/>
            </a:pPr>
            <a:r>
              <a:rPr lang="en-US" sz="2000" dirty="0">
                <a:solidFill>
                  <a:schemeClr val="bg1"/>
                </a:solidFill>
              </a:rPr>
              <a:t>float </a:t>
            </a:r>
            <a:r>
              <a:rPr lang="en-US" sz="2000" dirty="0" err="1">
                <a:solidFill>
                  <a:schemeClr val="bg1"/>
                </a:solidFill>
              </a:rPr>
              <a:t>y,z</a:t>
            </a:r>
            <a:r>
              <a:rPr lang="en-US" sz="2000" dirty="0">
                <a:solidFill>
                  <a:schemeClr val="bg1"/>
                </a:solidFill>
              </a:rPr>
              <a:t>=3.14; </a:t>
            </a:r>
          </a:p>
          <a:p>
            <a:pPr marL="457200" lvl="1" indent="0">
              <a:buNone/>
            </a:pPr>
            <a:r>
              <a:rPr lang="en-US" sz="2000" dirty="0">
                <a:solidFill>
                  <a:schemeClr val="bg1"/>
                </a:solidFill>
              </a:rPr>
              <a:t>y=(float) x; /* y=10.0 */ </a:t>
            </a:r>
          </a:p>
          <a:p>
            <a:pPr marL="457200" lvl="1" indent="0">
              <a:buNone/>
            </a:pPr>
            <a:r>
              <a:rPr lang="en-US" sz="2000" dirty="0">
                <a:solidFill>
                  <a:schemeClr val="bg1"/>
                </a:solidFill>
              </a:rPr>
              <a:t>x=(int) z; /* x=3 */</a:t>
            </a:r>
          </a:p>
          <a:p>
            <a:pPr marL="457200" lvl="1" indent="0">
              <a:buNone/>
            </a:pPr>
            <a:r>
              <a:rPr lang="en-US" sz="2000" dirty="0">
                <a:solidFill>
                  <a:schemeClr val="bg1"/>
                </a:solidFill>
              </a:rPr>
              <a:t> x=(int) (-z); /* x=-3 -- rounded approaching zero */</a:t>
            </a:r>
          </a:p>
        </p:txBody>
      </p:sp>
    </p:spTree>
    <p:extLst>
      <p:ext uri="{BB962C8B-B14F-4D97-AF65-F5344CB8AC3E}">
        <p14:creationId xmlns:p14="http://schemas.microsoft.com/office/powerpoint/2010/main" val="4213744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D1F80AC-9807-49D2-84CB-677DF300D771}"/>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Type Conversion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510003-1956-4710-93F2-1A39D5BA05CF}"/>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Explicit conversion uses the cast operator</a:t>
            </a:r>
          </a:p>
          <a:p>
            <a:pPr lvl="1"/>
            <a:r>
              <a:rPr lang="en-CA" sz="2000" dirty="0">
                <a:solidFill>
                  <a:schemeClr val="bg1"/>
                </a:solidFill>
              </a:rPr>
              <a:t>Example 2</a:t>
            </a:r>
          </a:p>
          <a:p>
            <a:pPr marL="457200" lvl="1" indent="0">
              <a:buNone/>
            </a:pPr>
            <a:endParaRPr lang="en-CA" sz="2000" dirty="0">
              <a:solidFill>
                <a:schemeClr val="bg1"/>
              </a:solidFill>
            </a:endParaRPr>
          </a:p>
          <a:p>
            <a:pPr marL="457200" lvl="1" indent="0">
              <a:buNone/>
            </a:pPr>
            <a:r>
              <a:rPr lang="en-CA" sz="2000" dirty="0">
                <a:solidFill>
                  <a:schemeClr val="bg1"/>
                </a:solidFill>
              </a:rPr>
              <a:t> int </a:t>
            </a:r>
            <a:r>
              <a:rPr lang="en-CA" sz="2000" dirty="0" err="1">
                <a:solidFill>
                  <a:schemeClr val="bg1"/>
                </a:solidFill>
              </a:rPr>
              <a:t>i</a:t>
            </a:r>
            <a:r>
              <a:rPr lang="en-CA" sz="2000" dirty="0">
                <a:solidFill>
                  <a:schemeClr val="bg1"/>
                </a:solidFill>
              </a:rPr>
              <a:t>; </a:t>
            </a:r>
          </a:p>
          <a:p>
            <a:pPr marL="457200" lvl="1" indent="0">
              <a:buNone/>
            </a:pPr>
            <a:r>
              <a:rPr lang="en-CA" sz="2000" dirty="0">
                <a:solidFill>
                  <a:schemeClr val="bg1"/>
                </a:solidFill>
              </a:rPr>
              <a:t> short int j=1000;</a:t>
            </a:r>
          </a:p>
          <a:p>
            <a:pPr marL="457200" lvl="1" indent="0">
              <a:buNone/>
            </a:pPr>
            <a:r>
              <a:rPr lang="en-CA" sz="2000" dirty="0">
                <a:solidFill>
                  <a:schemeClr val="bg1"/>
                </a:solidFill>
              </a:rPr>
              <a:t> </a:t>
            </a:r>
            <a:r>
              <a:rPr lang="en-CA" sz="2000" dirty="0" err="1">
                <a:solidFill>
                  <a:schemeClr val="bg1"/>
                </a:solidFill>
              </a:rPr>
              <a:t>i</a:t>
            </a:r>
            <a:r>
              <a:rPr lang="en-CA" sz="2000" dirty="0">
                <a:solidFill>
                  <a:schemeClr val="bg1"/>
                </a:solidFill>
              </a:rPr>
              <a:t>=j*j; /* wrong!!! */ </a:t>
            </a:r>
          </a:p>
          <a:p>
            <a:pPr marL="457200" lvl="1" indent="0">
              <a:buNone/>
            </a:pPr>
            <a:r>
              <a:rPr lang="en-CA" sz="2000" dirty="0">
                <a:solidFill>
                  <a:schemeClr val="bg1"/>
                </a:solidFill>
              </a:rPr>
              <a:t> </a:t>
            </a:r>
            <a:r>
              <a:rPr lang="en-CA" sz="2000" dirty="0" err="1">
                <a:solidFill>
                  <a:schemeClr val="bg1"/>
                </a:solidFill>
              </a:rPr>
              <a:t>i</a:t>
            </a:r>
            <a:r>
              <a:rPr lang="en-CA" sz="2000" dirty="0">
                <a:solidFill>
                  <a:schemeClr val="bg1"/>
                </a:solidFill>
              </a:rPr>
              <a:t>=(int)j * (int)j; /* correct */</a:t>
            </a:r>
          </a:p>
        </p:txBody>
      </p:sp>
    </p:spTree>
    <p:extLst>
      <p:ext uri="{BB962C8B-B14F-4D97-AF65-F5344CB8AC3E}">
        <p14:creationId xmlns:p14="http://schemas.microsoft.com/office/powerpoint/2010/main" val="200319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9859-D3E0-402B-BEF1-07171668C9EB}"/>
              </a:ext>
            </a:extLst>
          </p:cNvPr>
          <p:cNvSpPr>
            <a:spLocks noGrp="1"/>
          </p:cNvSpPr>
          <p:nvPr>
            <p:ph type="title"/>
          </p:nvPr>
        </p:nvSpPr>
        <p:spPr/>
        <p:txBody>
          <a:bodyPr/>
          <a:lstStyle/>
          <a:p>
            <a:r>
              <a:rPr lang="en-US" dirty="0"/>
              <a:t>Scheduling Visualized - 4</a:t>
            </a:r>
            <a:endParaRPr lang="en-CA" dirty="0"/>
          </a:p>
        </p:txBody>
      </p:sp>
      <p:sp>
        <p:nvSpPr>
          <p:cNvPr id="3" name="Content Placeholder 2">
            <a:extLst>
              <a:ext uri="{FF2B5EF4-FFF2-40B4-BE49-F238E27FC236}">
                <a16:creationId xmlns:a16="http://schemas.microsoft.com/office/drawing/2014/main" id="{23BC1A40-6443-4C93-93AB-BB5B1D5A1E21}"/>
              </a:ext>
            </a:extLst>
          </p:cNvPr>
          <p:cNvSpPr>
            <a:spLocks noGrp="1"/>
          </p:cNvSpPr>
          <p:nvPr>
            <p:ph idx="1"/>
          </p:nvPr>
        </p:nvSpPr>
        <p:spPr>
          <a:xfrm>
            <a:off x="771088" y="3113997"/>
            <a:ext cx="4346196" cy="1429303"/>
          </a:xfrm>
        </p:spPr>
        <p:txBody>
          <a:bodyPr/>
          <a:lstStyle/>
          <a:p>
            <a:pPr marL="0" indent="0" algn="ctr">
              <a:buNone/>
            </a:pPr>
            <a:r>
              <a:rPr lang="en-US" dirty="0"/>
              <a:t>Short-term scheduling moves processes between the ready list and the CPU. </a:t>
            </a:r>
            <a:endParaRPr lang="en-CA" dirty="0"/>
          </a:p>
        </p:txBody>
      </p:sp>
      <p:pic>
        <p:nvPicPr>
          <p:cNvPr id="5" name="Picture 4">
            <a:extLst>
              <a:ext uri="{FF2B5EF4-FFF2-40B4-BE49-F238E27FC236}">
                <a16:creationId xmlns:a16="http://schemas.microsoft.com/office/drawing/2014/main" id="{DA85D502-1405-4A8C-9BD7-C20345940A16}"/>
              </a:ext>
            </a:extLst>
          </p:cNvPr>
          <p:cNvPicPr>
            <a:picLocks noChangeAspect="1"/>
          </p:cNvPicPr>
          <p:nvPr/>
        </p:nvPicPr>
        <p:blipFill>
          <a:blip r:embed="rId2"/>
          <a:stretch>
            <a:fillRect/>
          </a:stretch>
        </p:blipFill>
        <p:spPr>
          <a:xfrm>
            <a:off x="5343093" y="1825625"/>
            <a:ext cx="5897980" cy="4006048"/>
          </a:xfrm>
          <a:prstGeom prst="rect">
            <a:avLst/>
          </a:prstGeom>
        </p:spPr>
      </p:pic>
    </p:spTree>
    <p:extLst>
      <p:ext uri="{BB962C8B-B14F-4D97-AF65-F5344CB8AC3E}">
        <p14:creationId xmlns:p14="http://schemas.microsoft.com/office/powerpoint/2010/main" val="21136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3396EB8-1CEE-4849-BEF7-05088B007B5B}"/>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Implicit Conversion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DB1D0B-94F2-449E-910F-32CECFD85528}"/>
              </a:ext>
            </a:extLst>
          </p:cNvPr>
          <p:cNvSpPr>
            <a:spLocks noGrp="1"/>
          </p:cNvSpPr>
          <p:nvPr>
            <p:ph idx="1"/>
          </p:nvPr>
        </p:nvSpPr>
        <p:spPr>
          <a:xfrm>
            <a:off x="5346442" y="1108061"/>
            <a:ext cx="5758460" cy="4571972"/>
          </a:xfrm>
        </p:spPr>
        <p:txBody>
          <a:bodyPr anchor="ctr">
            <a:normAutofit/>
          </a:bodyPr>
          <a:lstStyle/>
          <a:p>
            <a:r>
              <a:rPr lang="en-US" sz="2000" dirty="0">
                <a:solidFill>
                  <a:schemeClr val="bg1"/>
                </a:solidFill>
              </a:rPr>
              <a:t>If the compiler expects one type at a position, but another type is provided, then implicit conversion occurs.</a:t>
            </a:r>
          </a:p>
          <a:p>
            <a:r>
              <a:rPr lang="en-CA" sz="2000" dirty="0">
                <a:solidFill>
                  <a:schemeClr val="bg1"/>
                </a:solidFill>
              </a:rPr>
              <a:t>Conversion during assignments: </a:t>
            </a:r>
            <a:endParaRPr lang="en-US" sz="2000" dirty="0">
              <a:solidFill>
                <a:schemeClr val="bg1"/>
              </a:solidFill>
            </a:endParaRPr>
          </a:p>
          <a:p>
            <a:pPr marL="0" indent="0">
              <a:buNone/>
            </a:pPr>
            <a:r>
              <a:rPr lang="en-US" sz="2000" dirty="0">
                <a:solidFill>
                  <a:schemeClr val="bg1"/>
                </a:solidFill>
              </a:rPr>
              <a:t>	char c='a’; </a:t>
            </a:r>
          </a:p>
          <a:p>
            <a:pPr marL="0" indent="0">
              <a:buNone/>
            </a:pPr>
            <a:r>
              <a:rPr lang="en-US" sz="2000" dirty="0">
                <a:solidFill>
                  <a:schemeClr val="bg1"/>
                </a:solidFill>
              </a:rPr>
              <a:t>	int </a:t>
            </a:r>
            <a:r>
              <a:rPr lang="en-US" sz="2000" dirty="0" err="1">
                <a:solidFill>
                  <a:schemeClr val="bg1"/>
                </a:solidFill>
              </a:rPr>
              <a:t>i</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i</a:t>
            </a:r>
            <a:r>
              <a:rPr lang="en-US" sz="2000" dirty="0">
                <a:solidFill>
                  <a:schemeClr val="bg1"/>
                </a:solidFill>
              </a:rPr>
              <a:t>=c; /* </a:t>
            </a:r>
            <a:r>
              <a:rPr lang="en-US" sz="2000" dirty="0" err="1">
                <a:solidFill>
                  <a:schemeClr val="bg1"/>
                </a:solidFill>
              </a:rPr>
              <a:t>i</a:t>
            </a:r>
            <a:r>
              <a:rPr lang="en-US" sz="2000" dirty="0">
                <a:solidFill>
                  <a:schemeClr val="bg1"/>
                </a:solidFill>
              </a:rPr>
              <a:t> is assigned the ASCII code of ‘a’ */</a:t>
            </a:r>
            <a:endParaRPr lang="en-CA" sz="2000" dirty="0">
              <a:solidFill>
                <a:schemeClr val="bg1"/>
              </a:solidFill>
            </a:endParaRPr>
          </a:p>
        </p:txBody>
      </p:sp>
    </p:spTree>
    <p:extLst>
      <p:ext uri="{BB962C8B-B14F-4D97-AF65-F5344CB8AC3E}">
        <p14:creationId xmlns:p14="http://schemas.microsoft.com/office/powerpoint/2010/main" val="39273588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427035D-0A0D-4046-AE37-EA7B70D2FFEF}"/>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Implicit Conversion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E93985-D5DC-4AEE-9879-78A4B8EBEEC1}"/>
              </a:ext>
            </a:extLst>
          </p:cNvPr>
          <p:cNvSpPr>
            <a:spLocks noGrp="1"/>
          </p:cNvSpPr>
          <p:nvPr>
            <p:ph idx="1"/>
          </p:nvPr>
        </p:nvSpPr>
        <p:spPr>
          <a:xfrm>
            <a:off x="6096000" y="1108061"/>
            <a:ext cx="5875176" cy="4571972"/>
          </a:xfrm>
        </p:spPr>
        <p:txBody>
          <a:bodyPr anchor="ctr">
            <a:normAutofit/>
          </a:bodyPr>
          <a:lstStyle/>
          <a:p>
            <a:r>
              <a:rPr lang="en-US" sz="2000" dirty="0">
                <a:solidFill>
                  <a:schemeClr val="bg1"/>
                </a:solidFill>
              </a:rPr>
              <a:t>Arithmetic conversion – if two operands of a binary operator are not the same type, implicit conversion occurs:</a:t>
            </a:r>
          </a:p>
          <a:p>
            <a:pPr marL="457200" lvl="1" indent="0">
              <a:buNone/>
            </a:pPr>
            <a:r>
              <a:rPr lang="en-CA" sz="2000" dirty="0">
                <a:solidFill>
                  <a:schemeClr val="bg1"/>
                </a:solidFill>
              </a:rPr>
              <a:t>int </a:t>
            </a:r>
            <a:r>
              <a:rPr lang="en-CA" sz="2000" dirty="0" err="1">
                <a:solidFill>
                  <a:schemeClr val="bg1"/>
                </a:solidFill>
              </a:rPr>
              <a:t>i</a:t>
            </a:r>
            <a:r>
              <a:rPr lang="en-CA" sz="2000" dirty="0">
                <a:solidFill>
                  <a:schemeClr val="bg1"/>
                </a:solidFill>
              </a:rPr>
              <a:t>=5 , j=1;</a:t>
            </a:r>
          </a:p>
          <a:p>
            <a:pPr marL="457200" lvl="1" indent="0">
              <a:buNone/>
            </a:pPr>
            <a:r>
              <a:rPr lang="en-CA" sz="2000" dirty="0">
                <a:solidFill>
                  <a:schemeClr val="bg1"/>
                </a:solidFill>
              </a:rPr>
              <a:t> float x=1.0 , y; </a:t>
            </a:r>
          </a:p>
          <a:p>
            <a:pPr marL="457200" lvl="1" indent="0">
              <a:buNone/>
            </a:pPr>
            <a:r>
              <a:rPr lang="en-CA" sz="2000" dirty="0">
                <a:solidFill>
                  <a:schemeClr val="bg1"/>
                </a:solidFill>
              </a:rPr>
              <a:t>y = x / </a:t>
            </a:r>
            <a:r>
              <a:rPr lang="en-CA" sz="2000" dirty="0" err="1">
                <a:solidFill>
                  <a:schemeClr val="bg1"/>
                </a:solidFill>
              </a:rPr>
              <a:t>i</a:t>
            </a:r>
            <a:r>
              <a:rPr lang="en-CA" sz="2000" dirty="0">
                <a:solidFill>
                  <a:schemeClr val="bg1"/>
                </a:solidFill>
              </a:rPr>
              <a:t>;     /* y = 1.0 / 5.0 */ </a:t>
            </a:r>
          </a:p>
          <a:p>
            <a:pPr marL="457200" lvl="1" indent="0">
              <a:buNone/>
            </a:pPr>
            <a:r>
              <a:rPr lang="en-CA" sz="2000" dirty="0">
                <a:solidFill>
                  <a:schemeClr val="bg1"/>
                </a:solidFill>
              </a:rPr>
              <a:t>y = j / </a:t>
            </a:r>
            <a:r>
              <a:rPr lang="en-CA" sz="2000" dirty="0" err="1">
                <a:solidFill>
                  <a:schemeClr val="bg1"/>
                </a:solidFill>
              </a:rPr>
              <a:t>i</a:t>
            </a:r>
            <a:r>
              <a:rPr lang="en-CA" sz="2000" dirty="0">
                <a:solidFill>
                  <a:schemeClr val="bg1"/>
                </a:solidFill>
              </a:rPr>
              <a:t>;      /* y = 1 / 5 so y = 0 */ </a:t>
            </a:r>
          </a:p>
          <a:p>
            <a:pPr marL="457200" lvl="1" indent="0">
              <a:buNone/>
            </a:pPr>
            <a:r>
              <a:rPr lang="en-CA" sz="2000" dirty="0">
                <a:solidFill>
                  <a:schemeClr val="bg1"/>
                </a:solidFill>
              </a:rPr>
              <a:t>y = (float) j / </a:t>
            </a:r>
            <a:r>
              <a:rPr lang="en-CA" sz="2000" dirty="0" err="1">
                <a:solidFill>
                  <a:schemeClr val="bg1"/>
                </a:solidFill>
              </a:rPr>
              <a:t>i</a:t>
            </a:r>
            <a:r>
              <a:rPr lang="en-CA" sz="2000" dirty="0">
                <a:solidFill>
                  <a:schemeClr val="bg1"/>
                </a:solidFill>
              </a:rPr>
              <a:t>;      /* y = 1.0 / 5 */ </a:t>
            </a:r>
          </a:p>
          <a:p>
            <a:pPr marL="457200" lvl="1" indent="0">
              <a:buNone/>
            </a:pPr>
            <a:r>
              <a:rPr lang="en-CA" sz="2000" dirty="0">
                <a:solidFill>
                  <a:schemeClr val="bg1"/>
                </a:solidFill>
              </a:rPr>
              <a:t>		 </a:t>
            </a:r>
          </a:p>
          <a:p>
            <a:pPr marL="457200" lvl="1" indent="0">
              <a:buNone/>
            </a:pPr>
            <a:r>
              <a:rPr lang="en-CA" sz="2000" dirty="0">
                <a:solidFill>
                  <a:schemeClr val="bg1"/>
                </a:solidFill>
              </a:rPr>
              <a:t>/* The cast operator has a higher precedence */</a:t>
            </a:r>
            <a:endParaRPr lang="en-US" sz="2000" dirty="0">
              <a:solidFill>
                <a:schemeClr val="bg1"/>
              </a:solidFill>
            </a:endParaRPr>
          </a:p>
          <a:p>
            <a:endParaRPr lang="en-CA" sz="2000" dirty="0">
              <a:solidFill>
                <a:schemeClr val="bg1"/>
              </a:solidFill>
            </a:endParaRPr>
          </a:p>
        </p:txBody>
      </p:sp>
    </p:spTree>
    <p:extLst>
      <p:ext uri="{BB962C8B-B14F-4D97-AF65-F5344CB8AC3E}">
        <p14:creationId xmlns:p14="http://schemas.microsoft.com/office/powerpoint/2010/main" val="16915968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F29B-4F35-45F7-B065-5C1B58769FFC}"/>
              </a:ext>
            </a:extLst>
          </p:cNvPr>
          <p:cNvSpPr>
            <a:spLocks noGrp="1"/>
          </p:cNvSpPr>
          <p:nvPr>
            <p:ph type="title"/>
          </p:nvPr>
        </p:nvSpPr>
        <p:spPr/>
        <p:txBody>
          <a:bodyPr/>
          <a:lstStyle/>
          <a:p>
            <a:r>
              <a:rPr lang="en-CA" dirty="0"/>
              <a:t>Example</a:t>
            </a:r>
          </a:p>
        </p:txBody>
      </p:sp>
      <p:sp>
        <p:nvSpPr>
          <p:cNvPr id="3" name="Content Placeholder 2">
            <a:extLst>
              <a:ext uri="{FF2B5EF4-FFF2-40B4-BE49-F238E27FC236}">
                <a16:creationId xmlns:a16="http://schemas.microsoft.com/office/drawing/2014/main" id="{B3C7756E-6E05-400A-AFD8-C2520AFAFAE9}"/>
              </a:ext>
            </a:extLst>
          </p:cNvPr>
          <p:cNvSpPr>
            <a:spLocks noGrp="1"/>
          </p:cNvSpPr>
          <p:nvPr>
            <p:ph idx="1"/>
          </p:nvPr>
        </p:nvSpPr>
        <p:spPr>
          <a:xfrm>
            <a:off x="838200" y="1599122"/>
            <a:ext cx="10515600" cy="4351338"/>
          </a:xfrm>
        </p:spPr>
        <p:txBody>
          <a:bodyPr/>
          <a:lstStyle/>
          <a:p>
            <a:r>
              <a:rPr lang="en-US" dirty="0"/>
              <a:t>The </a:t>
            </a:r>
            <a:r>
              <a:rPr lang="en-US" dirty="0" err="1"/>
              <a:t>sizeof</a:t>
            </a:r>
            <a:r>
              <a:rPr lang="en-US" dirty="0"/>
              <a:t>() function returns the number of bytes in a data type.</a:t>
            </a:r>
          </a:p>
          <a:p>
            <a:pPr marL="0" indent="0">
              <a:buNone/>
            </a:pPr>
            <a:endParaRPr lang="en-CA" dirty="0"/>
          </a:p>
        </p:txBody>
      </p:sp>
      <p:sp>
        <p:nvSpPr>
          <p:cNvPr id="5" name="TextBox 4">
            <a:extLst>
              <a:ext uri="{FF2B5EF4-FFF2-40B4-BE49-F238E27FC236}">
                <a16:creationId xmlns:a16="http://schemas.microsoft.com/office/drawing/2014/main" id="{51FA8A5D-28FF-40F5-A3D8-A8EDDB5A8E9B}"/>
              </a:ext>
            </a:extLst>
          </p:cNvPr>
          <p:cNvSpPr txBox="1"/>
          <p:nvPr/>
        </p:nvSpPr>
        <p:spPr>
          <a:xfrm>
            <a:off x="2694963" y="2200948"/>
            <a:ext cx="7237602" cy="4524315"/>
          </a:xfrm>
          <a:prstGeom prst="rect">
            <a:avLst/>
          </a:prstGeom>
          <a:blipFill>
            <a:blip r:embed="rId2"/>
            <a:tile tx="0" ty="0" sx="100000" sy="100000" flip="none" algn="tl"/>
          </a:blipFill>
        </p:spPr>
        <p:txBody>
          <a:bodyPr wrap="square">
            <a:spAutoFit/>
          </a:bodyPr>
          <a:lstStyle/>
          <a:p>
            <a:r>
              <a:rPr lang="en-US" dirty="0"/>
              <a:t>int main() </a:t>
            </a:r>
          </a:p>
          <a:p>
            <a:r>
              <a:rPr lang="en-US" dirty="0"/>
              <a:t>{ </a:t>
            </a:r>
          </a:p>
          <a:p>
            <a:r>
              <a:rPr lang="en-US" dirty="0" err="1"/>
              <a:t>printf</a:t>
            </a:r>
            <a:r>
              <a:rPr lang="en-US" dirty="0"/>
              <a:t>("Size of char ......... = %2d byte(s)\n", </a:t>
            </a:r>
            <a:r>
              <a:rPr lang="en-US" dirty="0" err="1"/>
              <a:t>sizeof</a:t>
            </a:r>
            <a:r>
              <a:rPr lang="en-US" dirty="0"/>
              <a:t>(char));</a:t>
            </a:r>
          </a:p>
          <a:p>
            <a:r>
              <a:rPr lang="en-US" dirty="0" err="1"/>
              <a:t>printf</a:t>
            </a:r>
            <a:r>
              <a:rPr lang="en-US" dirty="0"/>
              <a:t>("Size of short ........ = %2d byte(s)\n", </a:t>
            </a:r>
            <a:r>
              <a:rPr lang="en-US" dirty="0" err="1"/>
              <a:t>sizeof</a:t>
            </a:r>
            <a:r>
              <a:rPr lang="en-US" dirty="0"/>
              <a:t>(short));</a:t>
            </a:r>
          </a:p>
          <a:p>
            <a:r>
              <a:rPr lang="en-US" dirty="0" err="1"/>
              <a:t>printf</a:t>
            </a:r>
            <a:r>
              <a:rPr lang="en-US" dirty="0"/>
              <a:t>("Size of int ........... = %2d byte(s)\n", </a:t>
            </a:r>
            <a:r>
              <a:rPr lang="en-US" dirty="0" err="1"/>
              <a:t>sizeof</a:t>
            </a:r>
            <a:r>
              <a:rPr lang="en-US" dirty="0"/>
              <a:t>(int));</a:t>
            </a:r>
          </a:p>
          <a:p>
            <a:r>
              <a:rPr lang="en-US" dirty="0" err="1"/>
              <a:t>printf</a:t>
            </a:r>
            <a:r>
              <a:rPr lang="en-US" dirty="0"/>
              <a:t>(“Size of long </a:t>
            </a:r>
            <a:r>
              <a:rPr lang="en-US" dirty="0" err="1"/>
              <a:t>long</a:t>
            </a:r>
            <a:r>
              <a:rPr lang="en-US" dirty="0"/>
              <a:t> …… = %2d byte(s)\n”, </a:t>
            </a:r>
            <a:r>
              <a:rPr lang="en-US" dirty="0" err="1"/>
              <a:t>sizeof</a:t>
            </a:r>
            <a:r>
              <a:rPr lang="en-US" dirty="0"/>
              <a:t>(long long)); </a:t>
            </a:r>
          </a:p>
          <a:p>
            <a:r>
              <a:rPr lang="en-US" dirty="0" err="1"/>
              <a:t>printf</a:t>
            </a:r>
            <a:r>
              <a:rPr lang="en-US" dirty="0"/>
              <a:t>("Size of long ......... = %2d byte(s)\n", </a:t>
            </a:r>
            <a:r>
              <a:rPr lang="en-US" dirty="0" err="1"/>
              <a:t>sizeof</a:t>
            </a:r>
            <a:r>
              <a:rPr lang="en-US" dirty="0"/>
              <a:t>(long)); </a:t>
            </a:r>
          </a:p>
          <a:p>
            <a:r>
              <a:rPr lang="en-US" dirty="0" err="1"/>
              <a:t>printf</a:t>
            </a:r>
            <a:r>
              <a:rPr lang="en-US" dirty="0"/>
              <a:t>("Size of unsigned char. = %2d byte(s)\n", </a:t>
            </a:r>
            <a:r>
              <a:rPr lang="en-US" dirty="0" err="1"/>
              <a:t>sizeof</a:t>
            </a:r>
            <a:r>
              <a:rPr lang="en-US" dirty="0"/>
              <a:t> (unsigned char)); </a:t>
            </a:r>
            <a:r>
              <a:rPr lang="en-US" dirty="0" err="1"/>
              <a:t>printf</a:t>
            </a:r>
            <a:r>
              <a:rPr lang="en-US" dirty="0"/>
              <a:t>("Size of unsigned int.. = %2d byte(s)\n", </a:t>
            </a:r>
            <a:r>
              <a:rPr lang="en-US" dirty="0" err="1"/>
              <a:t>sizeof</a:t>
            </a:r>
            <a:r>
              <a:rPr lang="en-US" dirty="0"/>
              <a:t> (unsigned int)); </a:t>
            </a:r>
            <a:r>
              <a:rPr lang="en-US" dirty="0" err="1"/>
              <a:t>printf</a:t>
            </a:r>
            <a:r>
              <a:rPr lang="en-US" dirty="0"/>
              <a:t>("Size of unsigned short = %2d byte(s)\n", </a:t>
            </a:r>
            <a:r>
              <a:rPr lang="en-US" dirty="0" err="1"/>
              <a:t>sizeof</a:t>
            </a:r>
            <a:r>
              <a:rPr lang="en-US" dirty="0"/>
              <a:t> (unsigned short)); </a:t>
            </a:r>
            <a:r>
              <a:rPr lang="en-US" dirty="0" err="1"/>
              <a:t>printf</a:t>
            </a:r>
            <a:r>
              <a:rPr lang="en-US" dirty="0"/>
              <a:t>("Size of unsigned long. = %2d byte(s)\n", </a:t>
            </a:r>
            <a:r>
              <a:rPr lang="en-US" dirty="0" err="1"/>
              <a:t>sizeof</a:t>
            </a:r>
            <a:r>
              <a:rPr lang="en-US" dirty="0"/>
              <a:t> (unsigned long)); </a:t>
            </a:r>
            <a:r>
              <a:rPr lang="en-US" dirty="0" err="1"/>
              <a:t>printf</a:t>
            </a:r>
            <a:r>
              <a:rPr lang="en-US" dirty="0"/>
              <a:t>("Size of float ........ = %2d byte(s)\n", </a:t>
            </a:r>
            <a:r>
              <a:rPr lang="en-US" dirty="0" err="1"/>
              <a:t>sizeof</a:t>
            </a:r>
            <a:r>
              <a:rPr lang="en-US" dirty="0"/>
              <a:t>(float)); </a:t>
            </a:r>
          </a:p>
          <a:p>
            <a:r>
              <a:rPr lang="en-US" dirty="0" err="1"/>
              <a:t>printf</a:t>
            </a:r>
            <a:r>
              <a:rPr lang="en-US" dirty="0"/>
              <a:t>("Size of double ....... = %2d byte(s)\n", </a:t>
            </a:r>
            <a:r>
              <a:rPr lang="en-US" dirty="0" err="1"/>
              <a:t>sizeof</a:t>
            </a:r>
            <a:r>
              <a:rPr lang="en-US" dirty="0"/>
              <a:t>(double));</a:t>
            </a:r>
          </a:p>
          <a:p>
            <a:r>
              <a:rPr lang="en-US" dirty="0"/>
              <a:t> </a:t>
            </a:r>
            <a:r>
              <a:rPr lang="en-US" dirty="0" err="1"/>
              <a:t>printf</a:t>
            </a:r>
            <a:r>
              <a:rPr lang="en-US" dirty="0"/>
              <a:t>("Size of long double .. = %2d byte(s)\n", </a:t>
            </a:r>
            <a:r>
              <a:rPr lang="en-US" dirty="0" err="1"/>
              <a:t>sizeof</a:t>
            </a:r>
            <a:r>
              <a:rPr lang="en-US" dirty="0"/>
              <a:t>(long double));</a:t>
            </a:r>
          </a:p>
          <a:p>
            <a:r>
              <a:rPr lang="en-US" dirty="0"/>
              <a:t> return 0; </a:t>
            </a:r>
          </a:p>
          <a:p>
            <a:r>
              <a:rPr lang="en-US" dirty="0"/>
              <a:t>}</a:t>
            </a:r>
            <a:endParaRPr lang="en-CA" dirty="0"/>
          </a:p>
        </p:txBody>
      </p:sp>
    </p:spTree>
    <p:extLst>
      <p:ext uri="{BB962C8B-B14F-4D97-AF65-F5344CB8AC3E}">
        <p14:creationId xmlns:p14="http://schemas.microsoft.com/office/powerpoint/2010/main" val="3279585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18529CF-73A6-4BE3-AD7F-6D3A608F7EF1}"/>
              </a:ext>
            </a:extLst>
          </p:cNvPr>
          <p:cNvSpPr>
            <a:spLocks noGrp="1"/>
          </p:cNvSpPr>
          <p:nvPr>
            <p:ph type="title"/>
          </p:nvPr>
        </p:nvSpPr>
        <p:spPr>
          <a:xfrm>
            <a:off x="1014141" y="1450655"/>
            <a:ext cx="3932030" cy="3956690"/>
          </a:xfrm>
        </p:spPr>
        <p:txBody>
          <a:bodyPr anchor="ctr">
            <a:normAutofit/>
          </a:bodyPr>
          <a:lstStyle/>
          <a:p>
            <a:pPr algn="ctr"/>
            <a:r>
              <a:rPr lang="en-CA" sz="8000" dirty="0">
                <a:solidFill>
                  <a:schemeClr val="bg1"/>
                </a:solidFill>
              </a:rPr>
              <a:t>Example</a:t>
            </a:r>
            <a:br>
              <a:rPr lang="en-CA" sz="8000" dirty="0">
                <a:solidFill>
                  <a:schemeClr val="bg1"/>
                </a:solidFill>
              </a:rPr>
            </a:br>
            <a:endParaRPr lang="en-CA"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460DD1-EE12-41B6-A941-8CF68E132147}"/>
              </a:ext>
            </a:extLst>
          </p:cNvPr>
          <p:cNvSpPr>
            <a:spLocks noGrp="1"/>
          </p:cNvSpPr>
          <p:nvPr>
            <p:ph idx="1"/>
          </p:nvPr>
        </p:nvSpPr>
        <p:spPr>
          <a:xfrm>
            <a:off x="6096000" y="1108061"/>
            <a:ext cx="5585927" cy="4571972"/>
          </a:xfrm>
        </p:spPr>
        <p:txBody>
          <a:bodyPr anchor="ctr">
            <a:normAutofit/>
          </a:bodyPr>
          <a:lstStyle/>
          <a:p>
            <a:r>
              <a:rPr lang="en-US" sz="1900" dirty="0">
                <a:solidFill>
                  <a:schemeClr val="bg1"/>
                </a:solidFill>
              </a:rPr>
              <a:t>Results of a previous run of this code</a:t>
            </a:r>
          </a:p>
          <a:p>
            <a:pPr lvl="1"/>
            <a:r>
              <a:rPr lang="en-US" sz="1900" dirty="0">
                <a:solidFill>
                  <a:schemeClr val="bg1"/>
                </a:solidFill>
              </a:rPr>
              <a:t>What will this depend on?</a:t>
            </a:r>
          </a:p>
          <a:p>
            <a:pPr marL="457200" lvl="1" indent="0">
              <a:buNone/>
            </a:pPr>
            <a:r>
              <a:rPr lang="en-US" sz="1900" dirty="0">
                <a:solidFill>
                  <a:schemeClr val="bg1"/>
                </a:solidFill>
              </a:rPr>
              <a:t>Size of char = 1 byte(s) </a:t>
            </a:r>
          </a:p>
          <a:p>
            <a:pPr marL="457200" lvl="1" indent="0">
              <a:buNone/>
            </a:pPr>
            <a:r>
              <a:rPr lang="en-US" sz="1900" dirty="0">
                <a:solidFill>
                  <a:schemeClr val="bg1"/>
                </a:solidFill>
              </a:rPr>
              <a:t>Size of short = 2 byte(s) </a:t>
            </a:r>
          </a:p>
          <a:p>
            <a:pPr marL="457200" lvl="1" indent="0">
              <a:buNone/>
            </a:pPr>
            <a:r>
              <a:rPr lang="en-US" sz="1900" dirty="0">
                <a:solidFill>
                  <a:schemeClr val="bg1"/>
                </a:solidFill>
              </a:rPr>
              <a:t>Size of int = 4 byte(s) </a:t>
            </a:r>
          </a:p>
          <a:p>
            <a:pPr marL="457200" lvl="1" indent="0">
              <a:buNone/>
            </a:pPr>
            <a:r>
              <a:rPr lang="en-US" sz="1900" dirty="0">
                <a:solidFill>
                  <a:schemeClr val="bg1"/>
                </a:solidFill>
              </a:rPr>
              <a:t>Size of long = 4 byte(s) </a:t>
            </a:r>
          </a:p>
          <a:p>
            <a:pPr marL="457200" lvl="1" indent="0">
              <a:buNone/>
            </a:pPr>
            <a:r>
              <a:rPr lang="en-US" sz="1900" dirty="0">
                <a:solidFill>
                  <a:schemeClr val="bg1"/>
                </a:solidFill>
              </a:rPr>
              <a:t>Size of long </a:t>
            </a:r>
            <a:r>
              <a:rPr lang="en-US" sz="1900" dirty="0" err="1">
                <a:solidFill>
                  <a:schemeClr val="bg1"/>
                </a:solidFill>
              </a:rPr>
              <a:t>long</a:t>
            </a:r>
            <a:r>
              <a:rPr lang="en-US" sz="1900" dirty="0">
                <a:solidFill>
                  <a:schemeClr val="bg1"/>
                </a:solidFill>
              </a:rPr>
              <a:t> = 8 byte(s) </a:t>
            </a:r>
          </a:p>
          <a:p>
            <a:pPr marL="457200" lvl="1" indent="0">
              <a:buNone/>
            </a:pPr>
            <a:r>
              <a:rPr lang="en-US" sz="1900" dirty="0">
                <a:solidFill>
                  <a:schemeClr val="bg1"/>
                </a:solidFill>
              </a:rPr>
              <a:t>Size of unsigned char = 1 byte(s)</a:t>
            </a:r>
          </a:p>
          <a:p>
            <a:pPr marL="457200" lvl="1" indent="0">
              <a:buNone/>
            </a:pPr>
            <a:r>
              <a:rPr lang="en-US" sz="1900" dirty="0">
                <a:solidFill>
                  <a:schemeClr val="bg1"/>
                </a:solidFill>
              </a:rPr>
              <a:t> Size of unsigned int = 4 byte(s) </a:t>
            </a:r>
          </a:p>
          <a:p>
            <a:pPr marL="457200" lvl="1" indent="0">
              <a:buNone/>
            </a:pPr>
            <a:r>
              <a:rPr lang="en-US" sz="1900" dirty="0">
                <a:solidFill>
                  <a:schemeClr val="bg1"/>
                </a:solidFill>
              </a:rPr>
              <a:t>Size of unsigned short = 2 byte(s) </a:t>
            </a:r>
          </a:p>
          <a:p>
            <a:pPr marL="457200" lvl="1" indent="0">
              <a:buNone/>
            </a:pPr>
            <a:r>
              <a:rPr lang="en-US" sz="1900" dirty="0">
                <a:solidFill>
                  <a:schemeClr val="bg1"/>
                </a:solidFill>
              </a:rPr>
              <a:t>Size of unsigned long = 4 byte(s) </a:t>
            </a:r>
          </a:p>
          <a:p>
            <a:pPr marL="457200" lvl="1" indent="0">
              <a:buNone/>
            </a:pPr>
            <a:r>
              <a:rPr lang="en-US" sz="1900" dirty="0">
                <a:solidFill>
                  <a:schemeClr val="bg1"/>
                </a:solidFill>
              </a:rPr>
              <a:t>Size of float = 4 byte(s) </a:t>
            </a:r>
          </a:p>
          <a:p>
            <a:pPr marL="457200" lvl="1" indent="0">
              <a:buNone/>
            </a:pPr>
            <a:r>
              <a:rPr lang="en-US" sz="1900" dirty="0">
                <a:solidFill>
                  <a:schemeClr val="bg1"/>
                </a:solidFill>
              </a:rPr>
              <a:t>Size of double = 8 byte(s) </a:t>
            </a:r>
          </a:p>
          <a:p>
            <a:pPr marL="457200" lvl="1" indent="0">
              <a:buNone/>
            </a:pPr>
            <a:r>
              <a:rPr lang="en-US" sz="1900" dirty="0">
                <a:solidFill>
                  <a:schemeClr val="bg1"/>
                </a:solidFill>
              </a:rPr>
              <a:t>Size of long double =16 byte(s)</a:t>
            </a:r>
            <a:endParaRPr lang="en-CA" sz="1900" dirty="0">
              <a:solidFill>
                <a:schemeClr val="bg1"/>
              </a:solidFill>
            </a:endParaRPr>
          </a:p>
        </p:txBody>
      </p:sp>
    </p:spTree>
    <p:extLst>
      <p:ext uri="{BB962C8B-B14F-4D97-AF65-F5344CB8AC3E}">
        <p14:creationId xmlns:p14="http://schemas.microsoft.com/office/powerpoint/2010/main" val="587517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60684BD-8646-480F-B709-4DEE14F80D6F}"/>
              </a:ext>
            </a:extLst>
          </p:cNvPr>
          <p:cNvSpPr>
            <a:spLocks noGrp="1"/>
          </p:cNvSpPr>
          <p:nvPr>
            <p:ph type="title"/>
          </p:nvPr>
        </p:nvSpPr>
        <p:spPr>
          <a:xfrm>
            <a:off x="1014141" y="1450655"/>
            <a:ext cx="3932030" cy="3956690"/>
          </a:xfrm>
        </p:spPr>
        <p:txBody>
          <a:bodyPr anchor="ctr">
            <a:normAutofit/>
          </a:bodyPr>
          <a:lstStyle/>
          <a:p>
            <a:pPr algn="ctr"/>
            <a:r>
              <a:rPr lang="en-CA" sz="8000" dirty="0">
                <a:solidFill>
                  <a:schemeClr val="bg1"/>
                </a:solidFill>
              </a:rPr>
              <a:t>Creating Simple Types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86D2C5-CED8-4D44-8FD2-E178C96795A9}"/>
              </a:ext>
            </a:extLst>
          </p:cNvPr>
          <p:cNvSpPr>
            <a:spLocks noGrp="1"/>
          </p:cNvSpPr>
          <p:nvPr>
            <p:ph idx="1"/>
          </p:nvPr>
        </p:nvSpPr>
        <p:spPr>
          <a:xfrm>
            <a:off x="6096000" y="1108061"/>
            <a:ext cx="5008901" cy="4571972"/>
          </a:xfrm>
        </p:spPr>
        <p:txBody>
          <a:bodyPr anchor="ctr">
            <a:normAutofit/>
          </a:bodyPr>
          <a:lstStyle/>
          <a:p>
            <a:r>
              <a:rPr lang="en-US" sz="1900" dirty="0">
                <a:solidFill>
                  <a:schemeClr val="bg1"/>
                </a:solidFill>
              </a:rPr>
              <a:t>typedef creates a new name for an existing type</a:t>
            </a:r>
          </a:p>
          <a:p>
            <a:pPr lvl="1"/>
            <a:r>
              <a:rPr lang="en-US" sz="1900" dirty="0">
                <a:solidFill>
                  <a:schemeClr val="bg1"/>
                </a:solidFill>
              </a:rPr>
              <a:t>Allows you to create a new name for a complex old name </a:t>
            </a:r>
          </a:p>
          <a:p>
            <a:r>
              <a:rPr lang="en-CA" sz="1900" dirty="0">
                <a:solidFill>
                  <a:schemeClr val="bg1"/>
                </a:solidFill>
              </a:rPr>
              <a:t>Generic syntax</a:t>
            </a:r>
            <a:endParaRPr lang="en-US" sz="1900" dirty="0">
              <a:solidFill>
                <a:schemeClr val="bg1"/>
              </a:solidFill>
            </a:endParaRPr>
          </a:p>
          <a:p>
            <a:pPr lvl="1"/>
            <a:r>
              <a:rPr lang="en-CA" sz="1900" dirty="0">
                <a:solidFill>
                  <a:schemeClr val="bg1"/>
                </a:solidFill>
              </a:rPr>
              <a:t>typedef </a:t>
            </a:r>
            <a:r>
              <a:rPr lang="en-CA" sz="1900" dirty="0" err="1">
                <a:solidFill>
                  <a:schemeClr val="bg1"/>
                </a:solidFill>
              </a:rPr>
              <a:t>oldtype</a:t>
            </a:r>
            <a:r>
              <a:rPr lang="en-CA" sz="1900" dirty="0">
                <a:solidFill>
                  <a:schemeClr val="bg1"/>
                </a:solidFill>
              </a:rPr>
              <a:t> </a:t>
            </a:r>
            <a:r>
              <a:rPr lang="en-CA" sz="1900" dirty="0" err="1">
                <a:solidFill>
                  <a:schemeClr val="bg1"/>
                </a:solidFill>
              </a:rPr>
              <a:t>newtype</a:t>
            </a:r>
            <a:r>
              <a:rPr lang="en-CA" sz="1900" dirty="0">
                <a:solidFill>
                  <a:schemeClr val="bg1"/>
                </a:solidFill>
              </a:rPr>
              <a:t>; </a:t>
            </a:r>
            <a:endParaRPr lang="en-US" sz="1900" dirty="0">
              <a:solidFill>
                <a:schemeClr val="bg1"/>
              </a:solidFill>
            </a:endParaRPr>
          </a:p>
          <a:p>
            <a:r>
              <a:rPr lang="en-CA" sz="1900" dirty="0">
                <a:solidFill>
                  <a:schemeClr val="bg1"/>
                </a:solidFill>
              </a:rPr>
              <a:t>Examples:</a:t>
            </a:r>
            <a:endParaRPr lang="en-US" sz="1900" dirty="0">
              <a:solidFill>
                <a:schemeClr val="bg1"/>
              </a:solidFill>
            </a:endParaRPr>
          </a:p>
          <a:p>
            <a:pPr lvl="1"/>
            <a:r>
              <a:rPr lang="en-US" sz="1900" dirty="0">
                <a:solidFill>
                  <a:schemeClr val="bg1"/>
                </a:solidFill>
              </a:rPr>
              <a:t>typedef long int32; /* suppose we know an int has 32-bits */ </a:t>
            </a:r>
          </a:p>
          <a:p>
            <a:pPr lvl="1"/>
            <a:r>
              <a:rPr lang="en-US" sz="1900" dirty="0">
                <a:solidFill>
                  <a:schemeClr val="bg1"/>
                </a:solidFill>
              </a:rPr>
              <a:t>typedef unsigned char byte; /* create a byte type */</a:t>
            </a:r>
          </a:p>
          <a:p>
            <a:pPr lvl="1"/>
            <a:r>
              <a:rPr lang="en-CA" sz="1900" dirty="0">
                <a:solidFill>
                  <a:schemeClr val="bg1"/>
                </a:solidFill>
              </a:rPr>
              <a:t>typedef long double extended;</a:t>
            </a:r>
            <a:endParaRPr lang="en-US" sz="1900" dirty="0">
              <a:solidFill>
                <a:schemeClr val="bg1"/>
              </a:solidFill>
            </a:endParaRPr>
          </a:p>
          <a:p>
            <a:r>
              <a:rPr lang="en-US" sz="1900" dirty="0">
                <a:solidFill>
                  <a:schemeClr val="bg1"/>
                </a:solidFill>
              </a:rPr>
              <a:t>These are often used with complex data types</a:t>
            </a:r>
          </a:p>
          <a:p>
            <a:pPr lvl="1"/>
            <a:r>
              <a:rPr lang="en-CA" sz="1900" dirty="0">
                <a:solidFill>
                  <a:schemeClr val="bg1"/>
                </a:solidFill>
              </a:rPr>
              <a:t>Simplifies syntax!</a:t>
            </a:r>
          </a:p>
        </p:txBody>
      </p:sp>
    </p:spTree>
    <p:extLst>
      <p:ext uri="{BB962C8B-B14F-4D97-AF65-F5344CB8AC3E}">
        <p14:creationId xmlns:p14="http://schemas.microsoft.com/office/powerpoint/2010/main" val="2638459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B191C39-19B2-49FC-A16C-31F819B637EB}"/>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Variable Declaration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6F2D46-2693-44D6-957A-E0A9E16D5107}"/>
              </a:ext>
            </a:extLst>
          </p:cNvPr>
          <p:cNvSpPr>
            <a:spLocks noGrp="1"/>
          </p:cNvSpPr>
          <p:nvPr>
            <p:ph idx="1"/>
          </p:nvPr>
        </p:nvSpPr>
        <p:spPr>
          <a:xfrm>
            <a:off x="6096000" y="1108061"/>
            <a:ext cx="5008901" cy="4571972"/>
          </a:xfrm>
        </p:spPr>
        <p:txBody>
          <a:bodyPr anchor="ctr">
            <a:normAutofit/>
          </a:bodyPr>
          <a:lstStyle/>
          <a:p>
            <a:r>
              <a:rPr lang="en-CA" sz="1400" dirty="0">
                <a:solidFill>
                  <a:schemeClr val="bg1"/>
                </a:solidFill>
              </a:rPr>
              <a:t>Generic Form</a:t>
            </a:r>
          </a:p>
          <a:p>
            <a:pPr lvl="1"/>
            <a:r>
              <a:rPr lang="en-CA" sz="1400" dirty="0" err="1">
                <a:solidFill>
                  <a:schemeClr val="bg1"/>
                </a:solidFill>
              </a:rPr>
              <a:t>typename</a:t>
            </a:r>
            <a:r>
              <a:rPr lang="en-CA" sz="1400" dirty="0">
                <a:solidFill>
                  <a:schemeClr val="bg1"/>
                </a:solidFill>
              </a:rPr>
              <a:t> varname1, varname2, ...;</a:t>
            </a:r>
          </a:p>
          <a:p>
            <a:r>
              <a:rPr lang="en-CA" sz="1400" dirty="0">
                <a:solidFill>
                  <a:schemeClr val="bg1"/>
                </a:solidFill>
              </a:rPr>
              <a:t>Examples:</a:t>
            </a:r>
          </a:p>
          <a:p>
            <a:pPr marL="457200" lvl="1" indent="0">
              <a:buNone/>
            </a:pPr>
            <a:r>
              <a:rPr lang="en-US" sz="1400" dirty="0">
                <a:solidFill>
                  <a:schemeClr val="bg1"/>
                </a:solidFill>
              </a:rPr>
              <a:t>int count;</a:t>
            </a:r>
          </a:p>
          <a:p>
            <a:pPr marL="457200" lvl="1" indent="0">
              <a:buNone/>
            </a:pPr>
            <a:r>
              <a:rPr lang="en-US" sz="1400" dirty="0">
                <a:solidFill>
                  <a:schemeClr val="bg1"/>
                </a:solidFill>
              </a:rPr>
              <a:t>float a; </a:t>
            </a:r>
          </a:p>
          <a:p>
            <a:pPr marL="457200" lvl="1" indent="0">
              <a:buNone/>
            </a:pPr>
            <a:r>
              <a:rPr lang="en-US" sz="1400" dirty="0">
                <a:solidFill>
                  <a:schemeClr val="bg1"/>
                </a:solidFill>
              </a:rPr>
              <a:t>double percent, total; </a:t>
            </a:r>
          </a:p>
          <a:p>
            <a:pPr marL="457200" lvl="1" indent="0">
              <a:buNone/>
            </a:pPr>
            <a:r>
              <a:rPr lang="en-US" sz="1400" dirty="0">
                <a:solidFill>
                  <a:schemeClr val="bg1"/>
                </a:solidFill>
              </a:rPr>
              <a:t>unsigned char </a:t>
            </a:r>
            <a:r>
              <a:rPr lang="en-US" sz="1400" dirty="0" err="1">
                <a:solidFill>
                  <a:schemeClr val="bg1"/>
                </a:solidFill>
              </a:rPr>
              <a:t>x,y,z</a:t>
            </a:r>
            <a:r>
              <a:rPr lang="en-US" sz="1400" dirty="0">
                <a:solidFill>
                  <a:schemeClr val="bg1"/>
                </a:solidFill>
              </a:rPr>
              <a:t>; </a:t>
            </a:r>
          </a:p>
          <a:p>
            <a:pPr marL="457200" lvl="1" indent="0">
              <a:buNone/>
            </a:pPr>
            <a:r>
              <a:rPr lang="en-US" sz="1400" dirty="0">
                <a:solidFill>
                  <a:schemeClr val="bg1"/>
                </a:solidFill>
              </a:rPr>
              <a:t>long int </a:t>
            </a:r>
            <a:r>
              <a:rPr lang="en-US" sz="1400" dirty="0" err="1">
                <a:solidFill>
                  <a:schemeClr val="bg1"/>
                </a:solidFill>
              </a:rPr>
              <a:t>aLongInt</a:t>
            </a:r>
            <a:r>
              <a:rPr lang="en-US" sz="1400" dirty="0">
                <a:solidFill>
                  <a:schemeClr val="bg1"/>
                </a:solidFill>
              </a:rPr>
              <a:t>; </a:t>
            </a:r>
          </a:p>
          <a:p>
            <a:pPr marL="457200" lvl="1" indent="0">
              <a:buNone/>
            </a:pPr>
            <a:r>
              <a:rPr lang="en-US" sz="1400" dirty="0">
                <a:solidFill>
                  <a:schemeClr val="bg1"/>
                </a:solidFill>
              </a:rPr>
              <a:t>long </a:t>
            </a:r>
            <a:r>
              <a:rPr lang="en-US" sz="1400" dirty="0" err="1">
                <a:solidFill>
                  <a:schemeClr val="bg1"/>
                </a:solidFill>
              </a:rPr>
              <a:t>AnotherLongInt</a:t>
            </a:r>
            <a:r>
              <a:rPr lang="en-US" sz="1400" dirty="0">
                <a:solidFill>
                  <a:schemeClr val="bg1"/>
                </a:solidFill>
              </a:rPr>
              <a:t> unsigned long a_1, a_2, a_3;</a:t>
            </a:r>
          </a:p>
          <a:p>
            <a:pPr marL="457200" lvl="1" indent="0">
              <a:buNone/>
            </a:pPr>
            <a:r>
              <a:rPr lang="en-US" sz="1400" dirty="0">
                <a:solidFill>
                  <a:schemeClr val="bg1"/>
                </a:solidFill>
              </a:rPr>
              <a:t> unsigned long int b_1, b_2, b_3; </a:t>
            </a:r>
          </a:p>
          <a:p>
            <a:pPr marL="457200" lvl="1" indent="0">
              <a:buNone/>
            </a:pPr>
            <a:r>
              <a:rPr lang="en-US" sz="1400" dirty="0">
                <a:solidFill>
                  <a:schemeClr val="bg1"/>
                </a:solidFill>
              </a:rPr>
              <a:t>typedef long int32; </a:t>
            </a:r>
          </a:p>
          <a:p>
            <a:pPr marL="457200" lvl="1" indent="0">
              <a:buNone/>
            </a:pPr>
            <a:r>
              <a:rPr lang="en-US" sz="1400" dirty="0">
                <a:solidFill>
                  <a:schemeClr val="bg1"/>
                </a:solidFill>
              </a:rPr>
              <a:t>int32 n;</a:t>
            </a:r>
          </a:p>
          <a:p>
            <a:r>
              <a:rPr lang="en-US" sz="1400" dirty="0">
                <a:solidFill>
                  <a:schemeClr val="bg1"/>
                </a:solidFill>
              </a:rPr>
              <a:t>Where declarations appear affects their scope and visibility</a:t>
            </a:r>
          </a:p>
          <a:p>
            <a:pPr lvl="1"/>
            <a:r>
              <a:rPr lang="en-US" sz="1400" dirty="0">
                <a:solidFill>
                  <a:schemeClr val="bg1"/>
                </a:solidFill>
              </a:rPr>
              <a:t>Rules are similar to those in Java</a:t>
            </a:r>
          </a:p>
          <a:p>
            <a:pPr lvl="1"/>
            <a:r>
              <a:rPr lang="en-US" sz="1400" dirty="0">
                <a:solidFill>
                  <a:schemeClr val="bg1"/>
                </a:solidFill>
              </a:rPr>
              <a:t>Declaration outside of any function are for global variables</a:t>
            </a:r>
          </a:p>
          <a:p>
            <a:pPr lvl="2"/>
            <a:endParaRPr lang="en-CA" sz="1400" dirty="0">
              <a:solidFill>
                <a:schemeClr val="bg1"/>
              </a:solidFill>
            </a:endParaRPr>
          </a:p>
        </p:txBody>
      </p:sp>
    </p:spTree>
    <p:extLst>
      <p:ext uri="{BB962C8B-B14F-4D97-AF65-F5344CB8AC3E}">
        <p14:creationId xmlns:p14="http://schemas.microsoft.com/office/powerpoint/2010/main" val="4431089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386A4CE-97D8-485E-B6CE-DC81EC1DC104}"/>
              </a:ext>
            </a:extLst>
          </p:cNvPr>
          <p:cNvSpPr>
            <a:spLocks noGrp="1"/>
          </p:cNvSpPr>
          <p:nvPr>
            <p:ph type="title"/>
          </p:nvPr>
        </p:nvSpPr>
        <p:spPr>
          <a:xfrm>
            <a:off x="1014141" y="1450655"/>
            <a:ext cx="3932030" cy="3956690"/>
          </a:xfrm>
        </p:spPr>
        <p:txBody>
          <a:bodyPr anchor="ctr">
            <a:normAutofit/>
          </a:bodyPr>
          <a:lstStyle/>
          <a:p>
            <a:pPr algn="ctr"/>
            <a:r>
              <a:rPr lang="en-CA" sz="6200" dirty="0">
                <a:solidFill>
                  <a:schemeClr val="bg1"/>
                </a:solidFill>
              </a:rPr>
              <a:t>Variable Declaration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CA751A-CA61-46E9-B184-1F01AA89460C}"/>
              </a:ext>
            </a:extLst>
          </p:cNvPr>
          <p:cNvSpPr>
            <a:spLocks noGrp="1"/>
          </p:cNvSpPr>
          <p:nvPr>
            <p:ph idx="1"/>
          </p:nvPr>
        </p:nvSpPr>
        <p:spPr>
          <a:xfrm>
            <a:off x="6096000" y="1108061"/>
            <a:ext cx="5008901" cy="4571972"/>
          </a:xfrm>
        </p:spPr>
        <p:txBody>
          <a:bodyPr anchor="ctr">
            <a:normAutofit/>
          </a:bodyPr>
          <a:lstStyle/>
          <a:p>
            <a:r>
              <a:rPr lang="en-CA" sz="1600" dirty="0">
                <a:solidFill>
                  <a:schemeClr val="bg1"/>
                </a:solidFill>
              </a:rPr>
              <a:t>Initialization </a:t>
            </a:r>
          </a:p>
          <a:p>
            <a:pPr lvl="1"/>
            <a:r>
              <a:rPr lang="en-US" sz="1600" dirty="0">
                <a:solidFill>
                  <a:schemeClr val="bg1"/>
                </a:solidFill>
              </a:rPr>
              <a:t>ALWAYS initialize a variable before using it </a:t>
            </a:r>
            <a:endParaRPr lang="en-CA" sz="1600" dirty="0">
              <a:solidFill>
                <a:schemeClr val="bg1"/>
              </a:solidFill>
            </a:endParaRPr>
          </a:p>
          <a:p>
            <a:pPr lvl="2"/>
            <a:r>
              <a:rPr lang="en-US" sz="1600" dirty="0">
                <a:solidFill>
                  <a:schemeClr val="bg1"/>
                </a:solidFill>
              </a:rPr>
              <a:t>Failure to do so in C is asking for trouble </a:t>
            </a:r>
            <a:endParaRPr lang="en-CA" sz="1600" dirty="0">
              <a:solidFill>
                <a:schemeClr val="bg1"/>
              </a:solidFill>
            </a:endParaRPr>
          </a:p>
          <a:p>
            <a:pPr lvl="2"/>
            <a:r>
              <a:rPr lang="en-US" sz="1600" dirty="0">
                <a:solidFill>
                  <a:schemeClr val="bg1"/>
                </a:solidFill>
              </a:rPr>
              <a:t>The value of an uninitialized variables is undefined in the C standards</a:t>
            </a:r>
            <a:endParaRPr lang="en-CA" sz="1600" dirty="0">
              <a:solidFill>
                <a:schemeClr val="bg1"/>
              </a:solidFill>
            </a:endParaRPr>
          </a:p>
          <a:p>
            <a:pPr lvl="1"/>
            <a:r>
              <a:rPr lang="en-CA" sz="1600" dirty="0">
                <a:solidFill>
                  <a:schemeClr val="bg1"/>
                </a:solidFill>
              </a:rPr>
              <a:t>Examples:</a:t>
            </a:r>
          </a:p>
          <a:p>
            <a:pPr lvl="2"/>
            <a:r>
              <a:rPr lang="en-US" sz="1600" dirty="0">
                <a:solidFill>
                  <a:schemeClr val="bg1"/>
                </a:solidFill>
              </a:rPr>
              <a:t>int count; /* Set aside storage space for count */</a:t>
            </a:r>
            <a:endParaRPr lang="en-CA" sz="1600" dirty="0">
              <a:solidFill>
                <a:schemeClr val="bg1"/>
              </a:solidFill>
            </a:endParaRPr>
          </a:p>
          <a:p>
            <a:pPr lvl="2"/>
            <a:r>
              <a:rPr lang="en-US" sz="1600" dirty="0">
                <a:solidFill>
                  <a:schemeClr val="bg1"/>
                </a:solidFill>
              </a:rPr>
              <a:t>count = 0; /* Store 0 in count */</a:t>
            </a:r>
            <a:endParaRPr lang="en-CA" sz="1600" dirty="0">
              <a:solidFill>
                <a:schemeClr val="bg1"/>
              </a:solidFill>
            </a:endParaRPr>
          </a:p>
          <a:p>
            <a:pPr lvl="1"/>
            <a:r>
              <a:rPr lang="en-US" sz="1600" dirty="0">
                <a:solidFill>
                  <a:schemeClr val="bg1"/>
                </a:solidFill>
              </a:rPr>
              <a:t>This can be done at definition: </a:t>
            </a:r>
            <a:endParaRPr lang="en-CA" sz="1600" dirty="0">
              <a:solidFill>
                <a:schemeClr val="bg1"/>
              </a:solidFill>
            </a:endParaRPr>
          </a:p>
          <a:p>
            <a:pPr lvl="2"/>
            <a:r>
              <a:rPr lang="en-CA" sz="1600" dirty="0">
                <a:solidFill>
                  <a:schemeClr val="bg1"/>
                </a:solidFill>
              </a:rPr>
              <a:t>int count = 0;</a:t>
            </a:r>
          </a:p>
          <a:p>
            <a:pPr lvl="2"/>
            <a:r>
              <a:rPr lang="en-CA" sz="1600" dirty="0">
                <a:solidFill>
                  <a:schemeClr val="bg1"/>
                </a:solidFill>
              </a:rPr>
              <a:t>double percent = 10.0, rate = 0.56; </a:t>
            </a:r>
          </a:p>
          <a:p>
            <a:pPr lvl="1"/>
            <a:r>
              <a:rPr lang="en-US" sz="1600" dirty="0">
                <a:solidFill>
                  <a:schemeClr val="bg1"/>
                </a:solidFill>
              </a:rPr>
              <a:t>Warning: be careful about “out of range errors”</a:t>
            </a:r>
            <a:endParaRPr lang="en-CA" sz="1600" dirty="0">
              <a:solidFill>
                <a:schemeClr val="bg1"/>
              </a:solidFill>
            </a:endParaRPr>
          </a:p>
          <a:p>
            <a:pPr lvl="2"/>
            <a:r>
              <a:rPr lang="en-CA" sz="1600" dirty="0">
                <a:solidFill>
                  <a:schemeClr val="bg1"/>
                </a:solidFill>
              </a:rPr>
              <a:t>unsigned int value = -2500;</a:t>
            </a:r>
          </a:p>
          <a:p>
            <a:pPr lvl="2"/>
            <a:r>
              <a:rPr lang="en-US" sz="1600" dirty="0">
                <a:solidFill>
                  <a:schemeClr val="bg1"/>
                </a:solidFill>
              </a:rPr>
              <a:t>The C compiler does not detect this as an error</a:t>
            </a:r>
          </a:p>
          <a:p>
            <a:pPr lvl="2"/>
            <a:endParaRPr lang="en-CA" sz="1600" dirty="0">
              <a:solidFill>
                <a:schemeClr val="bg1"/>
              </a:solidFill>
            </a:endParaRPr>
          </a:p>
        </p:txBody>
      </p:sp>
    </p:spTree>
    <p:extLst>
      <p:ext uri="{BB962C8B-B14F-4D97-AF65-F5344CB8AC3E}">
        <p14:creationId xmlns:p14="http://schemas.microsoft.com/office/powerpoint/2010/main" val="24844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7" ma:contentTypeDescription="Create a new document." ma:contentTypeScope="" ma:versionID="81037fe76ca37e4d458f6b12f556e659">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b84fb3ad45bfdbc5aa4d65de25180d73"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1119B-193B-4B8B-BDF1-DA67774FE2A2}">
  <ds:schemaRefs>
    <ds:schemaRef ds:uri="http://purl.org/dc/terms/"/>
    <ds:schemaRef ds:uri="http://schemas.microsoft.com/office/2006/documentManagement/types"/>
    <ds:schemaRef ds:uri="http://purl.org/dc/elements/1.1/"/>
    <ds:schemaRef ds:uri="http://purl.org/dc/dcmitype/"/>
    <ds:schemaRef ds:uri="19ab2e2b-bcb2-4f08-a38c-8783603e134e"/>
    <ds:schemaRef ds:uri="http://schemas.microsoft.com/office/2006/metadata/properties"/>
    <ds:schemaRef ds:uri="http://schemas.microsoft.com/office/infopath/2007/PartnerControls"/>
    <ds:schemaRef ds:uri="http://schemas.openxmlformats.org/package/2006/metadata/core-properties"/>
    <ds:schemaRef ds:uri="a4a27f17-d609-4dec-ad76-8ee790905f67"/>
    <ds:schemaRef ds:uri="http://www.w3.org/XML/1998/namespace"/>
  </ds:schemaRefs>
</ds:datastoreItem>
</file>

<file path=customXml/itemProps2.xml><?xml version="1.0" encoding="utf-8"?>
<ds:datastoreItem xmlns:ds="http://schemas.openxmlformats.org/officeDocument/2006/customXml" ds:itemID="{6720AAB6-7622-4DE3-A7DA-EB97CDEE2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2F3565-5662-4C75-A8A9-5AD492FCD2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TotalTime>
  <Words>5038</Words>
  <Application>Microsoft Office PowerPoint</Application>
  <PresentationFormat>Widescreen</PresentationFormat>
  <Paragraphs>525</Paragraphs>
  <Slides>96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Roboto</vt:lpstr>
      <vt:lpstr>Times New Roman</vt:lpstr>
      <vt:lpstr>Office Theme</vt:lpstr>
      <vt:lpstr>COIS 3320: Fundamentals of Operating Systems</vt:lpstr>
      <vt:lpstr>Overview</vt:lpstr>
      <vt:lpstr>Recap</vt:lpstr>
      <vt:lpstr>The Scheduler</vt:lpstr>
      <vt:lpstr>Principles of Scheduling</vt:lpstr>
      <vt:lpstr>Scheduling Visualized - 1</vt:lpstr>
      <vt:lpstr>Scheduling Visualized - 2</vt:lpstr>
      <vt:lpstr>Scheduling Visualized - 3</vt:lpstr>
      <vt:lpstr>Scheduling Visualized - 4</vt:lpstr>
      <vt:lpstr>Scheduling Visualized - 5</vt:lpstr>
      <vt:lpstr>Types of Schedulers</vt:lpstr>
      <vt:lpstr>Preemption Visualized</vt:lpstr>
      <vt:lpstr>Priority &amp; Arbitration</vt:lpstr>
      <vt:lpstr>Priority Considerations (Short Term)</vt:lpstr>
      <vt:lpstr>Priority Visualized - 1</vt:lpstr>
      <vt:lpstr>Priority Visualized – 2</vt:lpstr>
      <vt:lpstr>Priority Visualized – 3</vt:lpstr>
      <vt:lpstr>Priority Visualized – 4</vt:lpstr>
      <vt:lpstr>Priority Visualized – 5</vt:lpstr>
      <vt:lpstr>Priority Visualized – 6</vt:lpstr>
      <vt:lpstr>Priority Visualized – 7</vt:lpstr>
      <vt:lpstr>Priority Visualized – 8</vt:lpstr>
      <vt:lpstr>Priority Visualized – 9</vt:lpstr>
      <vt:lpstr>Priority Visualized – 10</vt:lpstr>
      <vt:lpstr>Exercise</vt:lpstr>
      <vt:lpstr>Exercise – Solutions</vt:lpstr>
      <vt:lpstr>Scheduling Batch Processes</vt:lpstr>
      <vt:lpstr>FIFO (FCFS) Scheduling Algorithm</vt:lpstr>
      <vt:lpstr>FIFO – Visualized - 1 </vt:lpstr>
      <vt:lpstr>FIFO – Visualized - 2</vt:lpstr>
      <vt:lpstr>FIFO – Visualized - 3</vt:lpstr>
      <vt:lpstr>FIFO – Visualized - 4</vt:lpstr>
      <vt:lpstr>SJF Scheduling Algorithm</vt:lpstr>
      <vt:lpstr>SJF – Visualized – 1</vt:lpstr>
      <vt:lpstr>SJF – Visualized – 2</vt:lpstr>
      <vt:lpstr>SJF – Visualized – 3</vt:lpstr>
      <vt:lpstr>SJF – Visualized – 4</vt:lpstr>
      <vt:lpstr>SRT Scheduling Algorithm</vt:lpstr>
      <vt:lpstr>SRT – Visualized – 1 </vt:lpstr>
      <vt:lpstr>SRT – Visualized – 2</vt:lpstr>
      <vt:lpstr>SRT – Visualized – 3</vt:lpstr>
      <vt:lpstr>SRT – Visualized – 4</vt:lpstr>
      <vt:lpstr>SRT – Visualized – 5</vt:lpstr>
      <vt:lpstr>SRT – Visualized – 6</vt:lpstr>
      <vt:lpstr>Estimating Total CPU Time</vt:lpstr>
      <vt:lpstr>Exercise</vt:lpstr>
      <vt:lpstr>Exercise Solution</vt:lpstr>
      <vt:lpstr>Exercise</vt:lpstr>
      <vt:lpstr>Exercise Solution</vt:lpstr>
      <vt:lpstr>Measuring Performance</vt:lpstr>
      <vt:lpstr>Scheduling Algorithm Performance</vt:lpstr>
      <vt:lpstr>Scheduling Algorithm Performance – Visualized – 1</vt:lpstr>
      <vt:lpstr>Scheduling Algorithm Performance – Visualized – 2</vt:lpstr>
      <vt:lpstr>Scheduling Algorithm Performance – Visualized – 3</vt:lpstr>
      <vt:lpstr>Scheduling Algorithm Performance – Visualized – 4</vt:lpstr>
      <vt:lpstr>Scheduling Algorithm Performance – Visualized – 4</vt:lpstr>
      <vt:lpstr>Starvation Issues – SRT</vt:lpstr>
      <vt:lpstr>Interactive Processes Scheduling</vt:lpstr>
      <vt:lpstr>Round Robin (RR) Scheduling Algorithm</vt:lpstr>
      <vt:lpstr>RR – Visualized – 1</vt:lpstr>
      <vt:lpstr>RR – Visualized – 2</vt:lpstr>
      <vt:lpstr>RR – Visualized – 3</vt:lpstr>
      <vt:lpstr>RR – Visualized – 4</vt:lpstr>
      <vt:lpstr>Multilevel (ML) Scheduling Algorithm</vt:lpstr>
      <vt:lpstr>ML – Visualized – 1 </vt:lpstr>
      <vt:lpstr>ML – Visualized – 2</vt:lpstr>
      <vt:lpstr>ML – Visualized – 3</vt:lpstr>
      <vt:lpstr>ML – Visualized – 4</vt:lpstr>
      <vt:lpstr>ML – Visualized – 5</vt:lpstr>
      <vt:lpstr>ML – Visualized – 6</vt:lpstr>
      <vt:lpstr>Multilevel Feedback (MLF) Scheduling Algorithm</vt:lpstr>
      <vt:lpstr>Response Time (Performance Metric)</vt:lpstr>
      <vt:lpstr>Verdict</vt:lpstr>
      <vt:lpstr>Onto C</vt:lpstr>
      <vt:lpstr>C Variable Names</vt:lpstr>
      <vt:lpstr>C Variables Names</vt:lpstr>
      <vt:lpstr>C Basic Types</vt:lpstr>
      <vt:lpstr>C Basic Types</vt:lpstr>
      <vt:lpstr>C Basic Types</vt:lpstr>
      <vt:lpstr>C Basic Types</vt:lpstr>
      <vt:lpstr>Formatted Printing with printf</vt:lpstr>
      <vt:lpstr>Formatted Printing with printf</vt:lpstr>
      <vt:lpstr>Formatted Printing with printf </vt:lpstr>
      <vt:lpstr>Formatted Printing with printf </vt:lpstr>
      <vt:lpstr>Reading Numeric Data with scanf </vt:lpstr>
      <vt:lpstr>Reading Numeric Data with scanf</vt:lpstr>
      <vt:lpstr>Reading Numeric Data with scanf</vt:lpstr>
      <vt:lpstr>Type Conversion</vt:lpstr>
      <vt:lpstr>Type Conversion</vt:lpstr>
      <vt:lpstr>Implicit Conversion</vt:lpstr>
      <vt:lpstr>Implicit Conversion</vt:lpstr>
      <vt:lpstr>Example</vt:lpstr>
      <vt:lpstr>Example </vt:lpstr>
      <vt:lpstr>Creating Simple Types</vt:lpstr>
      <vt:lpstr>Variable Declaration</vt:lpstr>
      <vt:lpstr>Variable Declaration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2</cp:revision>
  <dcterms:created xsi:type="dcterms:W3CDTF">2021-01-29T07:47:18Z</dcterms:created>
  <dcterms:modified xsi:type="dcterms:W3CDTF">2021-01-29T17:45:07Z</dcterms:modified>
</cp:coreProperties>
</file>